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4" r:id="rId2"/>
    <p:sldId id="312" r:id="rId3"/>
    <p:sldId id="322" r:id="rId4"/>
    <p:sldId id="320" r:id="rId5"/>
    <p:sldId id="323" r:id="rId6"/>
    <p:sldId id="319" r:id="rId7"/>
    <p:sldId id="313" r:id="rId8"/>
    <p:sldId id="324" r:id="rId9"/>
    <p:sldId id="325" r:id="rId10"/>
    <p:sldId id="321" r:id="rId11"/>
    <p:sldId id="328" r:id="rId12"/>
    <p:sldId id="327" r:id="rId13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3C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Estilo oscuro 1 - Énfasis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69"/>
    <p:restoredTop sz="94510"/>
  </p:normalViewPr>
  <p:slideViewPr>
    <p:cSldViewPr snapToGrid="0" snapToObjects="1">
      <p:cViewPr varScale="1">
        <p:scale>
          <a:sx n="74" d="100"/>
          <a:sy n="74" d="100"/>
        </p:scale>
        <p:origin x="-80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D3E930-3B39-4C44-9D55-A081A1295573}" type="datetimeFigureOut">
              <a:rPr lang="es-GT" smtClean="0"/>
              <a:t>20/09/2021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E816A-A03B-9346-BEB0-1932889F5D82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291124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F5A2E4-9C57-B24C-9036-0EA541B0C6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08A435E-844F-B44B-AEC4-BBA4EA8840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64B5744-3422-A14C-BA2E-9D5BF70C3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FFD3-539A-1742-8C90-5C16194830D3}" type="datetimeFigureOut">
              <a:rPr lang="es-GT" smtClean="0"/>
              <a:t>20/09/2021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83FFE86-FF7B-3A44-A7D5-32957CD71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15DEB53-1C44-AB4E-B5E3-104B8E914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9356-682F-E947-837A-2AEBDA7CCAF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20128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69B9E6C-34AC-2E46-A2B0-6092DCDDD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6AF51E2-6012-FE4E-A473-B6820C647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3473986-5C5F-A14F-A340-1CFD3FEA0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FFD3-539A-1742-8C90-5C16194830D3}" type="datetimeFigureOut">
              <a:rPr lang="es-GT" smtClean="0"/>
              <a:t>20/09/2021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8A05477-AC47-C744-B56D-869C3B91F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B32A8F6-FF36-0446-A885-DD7D2612A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9356-682F-E947-837A-2AEBDA7CCAF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57046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3AF2E1C-14E5-B246-9EBB-22FE61F84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3F67368-BAA3-C641-B693-20FBF7B4C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F65834B-4D8C-C34F-8828-20B87BBE7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FFD3-539A-1742-8C90-5C16194830D3}" type="datetimeFigureOut">
              <a:rPr lang="es-GT" smtClean="0"/>
              <a:t>20/09/2021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45608EC-8715-624B-A337-06DE2B46E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17BC5D9-DE5A-B441-B495-684E95EE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9356-682F-E947-837A-2AEBDA7CCAF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881604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AC02C8C-FFC4-A248-AA80-018E7872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DA8FC88-0A5F-E946-8B9C-DA3ED22B0E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A41BF955-912F-3749-A60E-5A9C95B8CE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827AA0A-2B08-D540-A461-512D05695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FFD3-539A-1742-8C90-5C16194830D3}" type="datetimeFigureOut">
              <a:rPr lang="es-GT" smtClean="0"/>
              <a:t>20/09/2021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B2CC2B9-ADBB-1048-8271-BD8399E65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5CE37F3-7AE0-7443-8B24-2B3D120F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9356-682F-E947-837A-2AEBDA7CCAF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539324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C2B63A-62C1-6547-B0EC-C3C1B0CF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786C09B-EEB1-B648-A377-D898DD038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EE4A713E-A113-F445-9A6C-75543ED1C0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0126EE1C-E987-B342-B5C0-5F421DDAF4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F5FE17FE-9ACF-BF41-88B1-437450D34B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5DF4E59-E8B1-664D-ACFE-FEB4AA52B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FFD3-539A-1742-8C90-5C16194830D3}" type="datetimeFigureOut">
              <a:rPr lang="es-GT" smtClean="0"/>
              <a:t>20/09/2021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AF51F5D-3D7B-5442-98C6-DBBE805AC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75B6002C-456C-4140-80C9-C39C7D2FF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9356-682F-E947-837A-2AEBDA7CCAF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858012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6401F35-DFCF-AB4C-86AD-DF6D57CDB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897F5868-02BE-6143-A134-2963FB770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FFD3-539A-1742-8C90-5C16194830D3}" type="datetimeFigureOut">
              <a:rPr lang="es-GT" smtClean="0"/>
              <a:t>20/09/2021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795B9957-7FD0-814F-AE61-6131F1057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70DE259D-6581-9A44-8BC7-ED8BFC818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9356-682F-E947-837A-2AEBDA7CCAF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043587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85616FF3-520A-F845-83FC-D05AF0E66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FFD3-539A-1742-8C90-5C16194830D3}" type="datetimeFigureOut">
              <a:rPr lang="es-GT" smtClean="0"/>
              <a:t>20/09/2021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853E6BF3-CC13-E642-8DD6-0F760C824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CB47A0CC-2FF0-6B48-8F0C-48249C3F8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9356-682F-E947-837A-2AEBDA7CCAF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628516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9FADFA4-F7C6-D549-B492-52827D7ED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40FA973-CFBD-A84E-860C-421E3C061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A87106A-26D7-804A-A582-1981F4516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F02A53F-77AB-3C45-873C-FBB57A8D5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FFD3-539A-1742-8C90-5C16194830D3}" type="datetimeFigureOut">
              <a:rPr lang="es-GT" smtClean="0"/>
              <a:t>20/09/2021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334BE9C-41D6-B241-9861-24CA2666A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D588180-49C9-5644-9C10-8D1F62CB3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9356-682F-E947-837A-2AEBDA7CCAF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159372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831A563-0E90-D342-986F-4274CB773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114B0643-A48C-A14F-B3F4-EBCB1ED651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2D23596F-9E68-BD41-B51F-1939BC3F3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C317C29-EFDB-DC45-8D22-29BEFCA87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FFD3-539A-1742-8C90-5C16194830D3}" type="datetimeFigureOut">
              <a:rPr lang="es-GT" smtClean="0"/>
              <a:t>20/09/2021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99A967E-430D-114E-9A20-3008FE618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9B186D0-AF0F-0A46-A58C-DAF212360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9356-682F-E947-837A-2AEBDA7CCAF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47879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114DF13-1115-2341-AA2F-E7D49511C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2152BB5A-4166-E148-B957-5324E6168A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9B4663C-A13F-194E-AF00-AD3807C74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FFD3-539A-1742-8C90-5C16194830D3}" type="datetimeFigureOut">
              <a:rPr lang="es-GT" smtClean="0"/>
              <a:t>20/09/2021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26F228C-7331-0442-A802-FA33EE1DA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8A6134F-6951-C846-B653-53410BC89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9356-682F-E947-837A-2AEBDA7CCAF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78545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EA4FB048-F71A-5F41-B660-35A1E66086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2A6FD4D3-5CF6-974B-968A-6FCC08C4B7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898E320-C0BC-5340-9EDC-5AB79C5B6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FFD3-539A-1742-8C90-5C16194830D3}" type="datetimeFigureOut">
              <a:rPr lang="es-GT" smtClean="0"/>
              <a:t>20/09/2021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AC6FF17-1F95-404F-9A89-395D2764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1883E6E-ACEF-C54F-BED1-3A2F4A8E8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9356-682F-E947-837A-2AEBDA7CCAF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637865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C3285FD4-A9C0-D849-85D4-CCBF06430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5941BFC-8913-A84E-A7B9-D2F355876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5CC44E9-98ED-3848-B8F2-A5048620C4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7FFD3-539A-1742-8C90-5C16194830D3}" type="datetimeFigureOut">
              <a:rPr lang="es-GT" smtClean="0"/>
              <a:t>20/09/2021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D08C1BB-B80F-A042-A74B-6DD3A259D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9E1DDB2-E867-2743-AD7E-9552B16EB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D9356-682F-E947-837A-2AEBDA7CCAF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8660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7.png"/><Relationship Id="rId7" Type="http://schemas.openxmlformats.org/officeDocument/2006/relationships/image" Target="../media/image12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9.png"/><Relationship Id="rId10" Type="http://schemas.openxmlformats.org/officeDocument/2006/relationships/image" Target="../media/image15.jpeg"/><Relationship Id="rId4" Type="http://schemas.openxmlformats.org/officeDocument/2006/relationships/image" Target="../media/image8.pn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8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png"/><Relationship Id="rId7" Type="http://schemas.openxmlformats.org/officeDocument/2006/relationships/image" Target="../media/image20.jp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7.png"/><Relationship Id="rId7" Type="http://schemas.openxmlformats.org/officeDocument/2006/relationships/image" Target="../media/image24.jp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9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ree, outdoor, wood, forest&#10;&#10;Description automatically generated">
            <a:extLst>
              <a:ext uri="{FF2B5EF4-FFF2-40B4-BE49-F238E27FC236}">
                <a16:creationId xmlns:a16="http://schemas.microsoft.com/office/drawing/2014/main" xmlns="" id="{55FD82DF-738A-F644-831B-9C32FDB895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Rectángulo 5">
            <a:extLst>
              <a:ext uri="{FF2B5EF4-FFF2-40B4-BE49-F238E27FC236}">
                <a16:creationId xmlns:a16="http://schemas.microsoft.com/office/drawing/2014/main" xmlns="" id="{268F5B99-B95E-BC45-94BB-DFB34638F9FD}"/>
              </a:ext>
            </a:extLst>
          </p:cNvPr>
          <p:cNvSpPr/>
          <p:nvPr/>
        </p:nvSpPr>
        <p:spPr>
          <a:xfrm rot="10800000">
            <a:off x="2230835" y="0"/>
            <a:ext cx="9959548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1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22" name="Rectángulo 5">
            <a:extLst>
              <a:ext uri="{FF2B5EF4-FFF2-40B4-BE49-F238E27FC236}">
                <a16:creationId xmlns:a16="http://schemas.microsoft.com/office/drawing/2014/main" xmlns="" id="{F3D336F5-8EEB-904F-9F1B-C30557D5E14E}"/>
              </a:ext>
            </a:extLst>
          </p:cNvPr>
          <p:cNvSpPr/>
          <p:nvPr/>
        </p:nvSpPr>
        <p:spPr>
          <a:xfrm rot="16200000">
            <a:off x="5078261" y="-353861"/>
            <a:ext cx="2135688" cy="1229221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384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8" name="AutoShape 2" descr="FITUR 2021 se celebrará de 19 al 23 de mayo">
            <a:extLst>
              <a:ext uri="{FF2B5EF4-FFF2-40B4-BE49-F238E27FC236}">
                <a16:creationId xmlns:a16="http://schemas.microsoft.com/office/drawing/2014/main" xmlns="" id="{8B0C57F3-91C7-174E-B9DD-52DDC81773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75150" y="22860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9" name="AutoShape 4" descr="FITUR 2021 se celebrará de 19 al 23 de mayo">
            <a:extLst>
              <a:ext uri="{FF2B5EF4-FFF2-40B4-BE49-F238E27FC236}">
                <a16:creationId xmlns:a16="http://schemas.microsoft.com/office/drawing/2014/main" xmlns="" id="{A6FD501B-70E8-D147-BFFC-31FDAACB1D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27550" y="24384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3AFE5EFD-B3AA-8A42-B240-379BFA3BBAF6}"/>
              </a:ext>
            </a:extLst>
          </p:cNvPr>
          <p:cNvSpPr txBox="1"/>
          <p:nvPr/>
        </p:nvSpPr>
        <p:spPr>
          <a:xfrm>
            <a:off x="6248400" y="1323388"/>
            <a:ext cx="560011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S" sz="4000" b="1" spc="-150" dirty="0">
                <a:solidFill>
                  <a:schemeClr val="bg1"/>
                </a:solidFill>
                <a:latin typeface="Century Gothic" panose="020B0502020202020204" pitchFamily="34" charset="0"/>
              </a:rPr>
              <a:t>RESULTADOS</a:t>
            </a:r>
          </a:p>
          <a:p>
            <a:pPr algn="ctr"/>
            <a:r>
              <a:rPr lang="es-US" sz="4000" b="1" spc="-150" dirty="0">
                <a:solidFill>
                  <a:schemeClr val="bg1"/>
                </a:solidFill>
                <a:latin typeface="Century Gothic" panose="020B0502020202020204" pitchFamily="34" charset="0"/>
              </a:rPr>
              <a:t> DE ACCIONES PARA</a:t>
            </a:r>
          </a:p>
          <a:p>
            <a:pPr algn="ctr"/>
            <a:r>
              <a:rPr lang="es-US" sz="4000" b="1" spc="-150" dirty="0">
                <a:solidFill>
                  <a:schemeClr val="bg1"/>
                </a:solidFill>
                <a:latin typeface="Century Gothic" panose="020B0502020202020204" pitchFamily="34" charset="0"/>
              </a:rPr>
              <a:t> LA RECUPERACIÓN </a:t>
            </a:r>
          </a:p>
          <a:p>
            <a:pPr algn="ctr"/>
            <a:r>
              <a:rPr lang="es-US" sz="4000" b="1" spc="-150" dirty="0">
                <a:solidFill>
                  <a:schemeClr val="bg1"/>
                </a:solidFill>
                <a:latin typeface="Century Gothic" panose="020B0502020202020204" pitchFamily="34" charset="0"/>
              </a:rPr>
              <a:t>DEL TURISMO</a:t>
            </a:r>
          </a:p>
          <a:p>
            <a:endParaRPr lang="es-GT" sz="4400" b="1" dirty="0"/>
          </a:p>
        </p:txBody>
      </p:sp>
      <p:pic>
        <p:nvPicPr>
          <p:cNvPr id="19" name="Imagen 8">
            <a:extLst>
              <a:ext uri="{FF2B5EF4-FFF2-40B4-BE49-F238E27FC236}">
                <a16:creationId xmlns:a16="http://schemas.microsoft.com/office/drawing/2014/main" xmlns="" id="{95F1D455-B7AE-6C4E-994A-03F0F219CB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7595" y="99280"/>
            <a:ext cx="871995" cy="871995"/>
          </a:xfrm>
          <a:prstGeom prst="rect">
            <a:avLst/>
          </a:prstGeom>
        </p:spPr>
      </p:pic>
      <p:pic>
        <p:nvPicPr>
          <p:cNvPr id="20" name="Imagen 10" descr="Imagen que contiene Texto&#10;&#10;Descripción generada automáticamente">
            <a:extLst>
              <a:ext uri="{FF2B5EF4-FFF2-40B4-BE49-F238E27FC236}">
                <a16:creationId xmlns:a16="http://schemas.microsoft.com/office/drawing/2014/main" xmlns="" id="{6A9DD8E9-9E04-4C41-B078-8149B98A2C1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9542" y="218005"/>
            <a:ext cx="752506" cy="634545"/>
          </a:xfrm>
          <a:prstGeom prst="rect">
            <a:avLst/>
          </a:prstGeom>
        </p:spPr>
      </p:pic>
      <p:pic>
        <p:nvPicPr>
          <p:cNvPr id="21" name="Imagen 9">
            <a:extLst>
              <a:ext uri="{FF2B5EF4-FFF2-40B4-BE49-F238E27FC236}">
                <a16:creationId xmlns:a16="http://schemas.microsoft.com/office/drawing/2014/main" xmlns="" id="{E66CD589-13BA-4143-BEAD-AD5F1B71C8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-37928" y="408536"/>
            <a:ext cx="8007178" cy="318251"/>
          </a:xfrm>
          <a:prstGeom prst="rect">
            <a:avLst/>
          </a:prstGeom>
          <a:noFill/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xmlns="" id="{A9A97BCC-DF03-C545-B776-56AFEAA56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526" y="5815168"/>
            <a:ext cx="2075309" cy="94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668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7484722B-507A-B449-949D-E210095A4E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4760"/>
            <a:ext cx="6203092" cy="401706"/>
          </a:xfrm>
          <a:prstGeom prst="rect">
            <a:avLst/>
          </a:prstGeom>
        </p:spPr>
      </p:pic>
      <p:pic>
        <p:nvPicPr>
          <p:cNvPr id="16" name="Imagen 15" descr="Logotipo, nombre de la empresa&#10;&#10;Descripción generada automáticamente">
            <a:extLst>
              <a:ext uri="{FF2B5EF4-FFF2-40B4-BE49-F238E27FC236}">
                <a16:creationId xmlns:a16="http://schemas.microsoft.com/office/drawing/2014/main" xmlns="" id="{32D7B9C6-A7B7-CF43-A2F9-45AB082972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157" y="0"/>
            <a:ext cx="774888" cy="774888"/>
          </a:xfrm>
          <a:prstGeom prst="rect">
            <a:avLst/>
          </a:prstGeom>
        </p:spPr>
      </p:pic>
      <p:pic>
        <p:nvPicPr>
          <p:cNvPr id="17" name="Imagen 16" descr="Imagen que contiene Texto&#10;&#10;Descripción generada automáticamente">
            <a:extLst>
              <a:ext uri="{FF2B5EF4-FFF2-40B4-BE49-F238E27FC236}">
                <a16:creationId xmlns:a16="http://schemas.microsoft.com/office/drawing/2014/main" xmlns="" id="{C9E9A01D-6362-9D45-B839-FFBA45387C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752" y="105504"/>
            <a:ext cx="668705" cy="563881"/>
          </a:xfrm>
          <a:prstGeom prst="rect">
            <a:avLst/>
          </a:prstGeom>
        </p:spPr>
      </p:pic>
      <p:sp>
        <p:nvSpPr>
          <p:cNvPr id="8" name="AutoShape 2" descr="FITUR 2021 se celebrará de 19 al 23 de mayo">
            <a:extLst>
              <a:ext uri="{FF2B5EF4-FFF2-40B4-BE49-F238E27FC236}">
                <a16:creationId xmlns:a16="http://schemas.microsoft.com/office/drawing/2014/main" xmlns="" id="{8B0C57F3-91C7-174E-B9DD-52DDC81773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75150" y="22860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9" name="AutoShape 4" descr="FITUR 2021 se celebrará de 19 al 23 de mayo">
            <a:extLst>
              <a:ext uri="{FF2B5EF4-FFF2-40B4-BE49-F238E27FC236}">
                <a16:creationId xmlns:a16="http://schemas.microsoft.com/office/drawing/2014/main" xmlns="" id="{A6FD501B-70E8-D147-BFFC-31FDAACB1D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27550" y="24384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946659AB-0131-5743-B42C-055D7671859F}"/>
              </a:ext>
            </a:extLst>
          </p:cNvPr>
          <p:cNvSpPr txBox="1"/>
          <p:nvPr/>
        </p:nvSpPr>
        <p:spPr>
          <a:xfrm>
            <a:off x="82193" y="2598674"/>
            <a:ext cx="3750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RESUMEN DE ACTIVIDADES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xmlns="" id="{17C4721B-A565-EA4E-ADA4-A00F895F75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3844" y="123141"/>
            <a:ext cx="988606" cy="613205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427624FD-BD39-DD4A-8ADB-AB7D089DE3D4}"/>
              </a:ext>
            </a:extLst>
          </p:cNvPr>
          <p:cNvSpPr txBox="1"/>
          <p:nvPr/>
        </p:nvSpPr>
        <p:spPr>
          <a:xfrm>
            <a:off x="82193" y="274760"/>
            <a:ext cx="515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MOVIMIENTO DE TURISMO AL 31/8/21</a:t>
            </a:r>
          </a:p>
        </p:txBody>
      </p:sp>
      <p:sp>
        <p:nvSpPr>
          <p:cNvPr id="20" name="4 Título">
            <a:extLst>
              <a:ext uri="{FF2B5EF4-FFF2-40B4-BE49-F238E27FC236}">
                <a16:creationId xmlns:a16="http://schemas.microsoft.com/office/drawing/2014/main" xmlns="" id="{5E78649F-0B85-4642-A8BF-F98D67D9F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652" y="94918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MX" sz="5400" b="1" spc="-150" dirty="0">
                <a:solidFill>
                  <a:srgbClr val="133C6A"/>
                </a:solidFill>
                <a:latin typeface="Century Gothic" panose="020B0502020202020204" pitchFamily="34" charset="0"/>
              </a:rPr>
              <a:t>Turismo Internacional</a:t>
            </a:r>
            <a:endParaRPr lang="es-GT" sz="5400" b="1" spc="-150" dirty="0">
              <a:solidFill>
                <a:srgbClr val="133C6A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1" name="3 Tabla">
            <a:extLst>
              <a:ext uri="{FF2B5EF4-FFF2-40B4-BE49-F238E27FC236}">
                <a16:creationId xmlns:a16="http://schemas.microsoft.com/office/drawing/2014/main" xmlns="" id="{8A8BF188-D608-3740-BC6B-58BFD91299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172982"/>
              </p:ext>
            </p:extLst>
          </p:nvPr>
        </p:nvGraphicFramePr>
        <p:xfrm>
          <a:off x="1384301" y="2013690"/>
          <a:ext cx="9106361" cy="4536799"/>
        </p:xfrm>
        <a:graphic>
          <a:graphicData uri="http://schemas.openxmlformats.org/drawingml/2006/table">
            <a:tbl>
              <a:tblPr/>
              <a:tblGrid>
                <a:gridCol w="9510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510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10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510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3427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6294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2728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34336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03427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280351">
                <a:tc>
                  <a:txBody>
                    <a:bodyPr/>
                    <a:lstStyle/>
                    <a:p>
                      <a:pPr algn="l" fontAlgn="b"/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Ingreso de visitantes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MX" sz="16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Ingreso de divisas en Millones de US $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5215">
                <a:tc>
                  <a:txBody>
                    <a:bodyPr/>
                    <a:lstStyle/>
                    <a:p>
                      <a:pPr algn="l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Diferencial 2021-2020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Diferencial 2021-2020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7607">
                <a:tc>
                  <a:txBody>
                    <a:bodyPr/>
                    <a:lstStyle/>
                    <a:p>
                      <a:pPr algn="l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Enero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230,723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240,021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45,537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-81%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144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269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   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-87%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7607">
                <a:tc>
                  <a:txBody>
                    <a:bodyPr/>
                    <a:lstStyle/>
                    <a:p>
                      <a:pPr algn="l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Febrero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182,750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204,607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22,512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-89%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109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231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   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-93%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7607">
                <a:tc>
                  <a:txBody>
                    <a:bodyPr/>
                    <a:lstStyle/>
                    <a:p>
                      <a:pPr algn="l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Marzo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251,392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94,204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55,685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157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95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   32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7607">
                <a:tc>
                  <a:txBody>
                    <a:bodyPr/>
                    <a:lstStyle/>
                    <a:p>
                      <a:pPr algn="l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Abril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248,648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40,237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151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-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   32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7607">
                <a:tc>
                  <a:txBody>
                    <a:bodyPr/>
                    <a:lstStyle/>
                    <a:p>
                      <a:pPr algn="l" fontAlgn="b"/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Mayo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180,947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38,823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120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-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   40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7607">
                <a:tc>
                  <a:txBody>
                    <a:bodyPr/>
                    <a:lstStyle/>
                    <a:p>
                      <a:pPr algn="l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Junio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192,801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55,079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125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-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   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7607">
                <a:tc>
                  <a:txBody>
                    <a:bodyPr/>
                    <a:lstStyle/>
                    <a:p>
                      <a:pPr algn="l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Julio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221,220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145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-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   18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7607">
                <a:tc>
                  <a:txBody>
                    <a:bodyPr/>
                    <a:lstStyle/>
                    <a:p>
                      <a:pPr algn="l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Agosto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222,022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41,143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146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-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   12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7607">
                <a:tc>
                  <a:txBody>
                    <a:bodyPr/>
                    <a:lstStyle/>
                    <a:p>
                      <a:pPr algn="l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Septiembre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161,891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113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67607">
                <a:tc>
                  <a:txBody>
                    <a:bodyPr/>
                    <a:lstStyle/>
                    <a:p>
                      <a:pPr algn="l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Octubre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187,107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5,811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139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7607">
                <a:tc>
                  <a:txBody>
                    <a:bodyPr/>
                    <a:lstStyle/>
                    <a:p>
                      <a:pPr algn="l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Noviembre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220,055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29,102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172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25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7607">
                <a:tc>
                  <a:txBody>
                    <a:bodyPr/>
                    <a:lstStyle/>
                    <a:p>
                      <a:pPr algn="l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Diciembre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260,043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18,307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262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0351">
                <a:tc>
                  <a:txBody>
                    <a:bodyPr/>
                    <a:lstStyle/>
                    <a:p>
                      <a:pPr algn="l" fontAlgn="b"/>
                      <a:r>
                        <a:rPr lang="es-GT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2,559,599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593,990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357,033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-40%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$      1,790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$        638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$                 221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-65%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6CC9BD1F-F31F-1A4D-AF52-119EB87AFA1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8096" y="1159755"/>
            <a:ext cx="667012" cy="76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73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7484722B-507A-B449-949D-E210095A4E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4760"/>
            <a:ext cx="6203092" cy="401706"/>
          </a:xfrm>
          <a:prstGeom prst="rect">
            <a:avLst/>
          </a:prstGeom>
        </p:spPr>
      </p:pic>
      <p:pic>
        <p:nvPicPr>
          <p:cNvPr id="16" name="Imagen 15" descr="Logotipo, nombre de la empresa&#10;&#10;Descripción generada automáticamente">
            <a:extLst>
              <a:ext uri="{FF2B5EF4-FFF2-40B4-BE49-F238E27FC236}">
                <a16:creationId xmlns:a16="http://schemas.microsoft.com/office/drawing/2014/main" xmlns="" id="{32D7B9C6-A7B7-CF43-A2F9-45AB082972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157" y="0"/>
            <a:ext cx="774888" cy="774888"/>
          </a:xfrm>
          <a:prstGeom prst="rect">
            <a:avLst/>
          </a:prstGeom>
        </p:spPr>
      </p:pic>
      <p:pic>
        <p:nvPicPr>
          <p:cNvPr id="17" name="Imagen 16" descr="Imagen que contiene Texto&#10;&#10;Descripción generada automáticamente">
            <a:extLst>
              <a:ext uri="{FF2B5EF4-FFF2-40B4-BE49-F238E27FC236}">
                <a16:creationId xmlns:a16="http://schemas.microsoft.com/office/drawing/2014/main" xmlns="" id="{C9E9A01D-6362-9D45-B839-FFBA45387C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752" y="105504"/>
            <a:ext cx="668705" cy="563881"/>
          </a:xfrm>
          <a:prstGeom prst="rect">
            <a:avLst/>
          </a:prstGeom>
        </p:spPr>
      </p:pic>
      <p:sp>
        <p:nvSpPr>
          <p:cNvPr id="8" name="AutoShape 2" descr="FITUR 2021 se celebrará de 19 al 23 de mayo">
            <a:extLst>
              <a:ext uri="{FF2B5EF4-FFF2-40B4-BE49-F238E27FC236}">
                <a16:creationId xmlns:a16="http://schemas.microsoft.com/office/drawing/2014/main" xmlns="" id="{8B0C57F3-91C7-174E-B9DD-52DDC81773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75150" y="22860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9" name="AutoShape 4" descr="FITUR 2021 se celebrará de 19 al 23 de mayo">
            <a:extLst>
              <a:ext uri="{FF2B5EF4-FFF2-40B4-BE49-F238E27FC236}">
                <a16:creationId xmlns:a16="http://schemas.microsoft.com/office/drawing/2014/main" xmlns="" id="{A6FD501B-70E8-D147-BFFC-31FDAACB1D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27550" y="24384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946659AB-0131-5743-B42C-055D7671859F}"/>
              </a:ext>
            </a:extLst>
          </p:cNvPr>
          <p:cNvSpPr txBox="1"/>
          <p:nvPr/>
        </p:nvSpPr>
        <p:spPr>
          <a:xfrm>
            <a:off x="82193" y="2598674"/>
            <a:ext cx="3750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RESUMEN DE ACTIVIDADES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xmlns="" id="{17C4721B-A565-EA4E-ADA4-A00F895F75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3844" y="123141"/>
            <a:ext cx="988606" cy="613205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427624FD-BD39-DD4A-8ADB-AB7D089DE3D4}"/>
              </a:ext>
            </a:extLst>
          </p:cNvPr>
          <p:cNvSpPr txBox="1"/>
          <p:nvPr/>
        </p:nvSpPr>
        <p:spPr>
          <a:xfrm>
            <a:off x="82193" y="274760"/>
            <a:ext cx="515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MOVIMIENTO DE TURISMO AL 31/8/21</a:t>
            </a:r>
          </a:p>
        </p:txBody>
      </p:sp>
      <p:sp>
        <p:nvSpPr>
          <p:cNvPr id="20" name="4 Título">
            <a:extLst>
              <a:ext uri="{FF2B5EF4-FFF2-40B4-BE49-F238E27FC236}">
                <a16:creationId xmlns:a16="http://schemas.microsoft.com/office/drawing/2014/main" xmlns="" id="{5E78649F-0B85-4642-A8BF-F98D67D9F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4782" y="76661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MX" sz="5400" b="1" spc="-150" dirty="0">
                <a:solidFill>
                  <a:srgbClr val="133C6A"/>
                </a:solidFill>
                <a:latin typeface="Century Gothic" panose="020B0502020202020204" pitchFamily="34" charset="0"/>
              </a:rPr>
              <a:t>Turismo Interno</a:t>
            </a:r>
            <a:endParaRPr lang="es-GT" sz="5400" b="1" spc="-150" dirty="0">
              <a:solidFill>
                <a:srgbClr val="133C6A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2" name="2 Tabla">
            <a:extLst>
              <a:ext uri="{FF2B5EF4-FFF2-40B4-BE49-F238E27FC236}">
                <a16:creationId xmlns:a16="http://schemas.microsoft.com/office/drawing/2014/main" xmlns="" id="{E310A018-8E9A-EE4D-86C0-0470DEC56E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452785"/>
              </p:ext>
            </p:extLst>
          </p:nvPr>
        </p:nvGraphicFramePr>
        <p:xfrm>
          <a:off x="1385368" y="1662866"/>
          <a:ext cx="8807082" cy="4597430"/>
        </p:xfrm>
        <a:graphic>
          <a:graphicData uri="http://schemas.openxmlformats.org/drawingml/2006/table">
            <a:tbl>
              <a:tblPr/>
              <a:tblGrid>
                <a:gridCol w="14669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71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974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734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420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71278">
                <a:tc>
                  <a:txBody>
                    <a:bodyPr/>
                    <a:lstStyle/>
                    <a:p>
                      <a:pPr algn="l" fontAlgn="b"/>
                      <a:endParaRPr lang="es-GT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GT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Movimiento de turismo interno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Derrama económica en millones de Quetzales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622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9242">
                <a:tc>
                  <a:txBody>
                    <a:bodyPr/>
                    <a:lstStyle/>
                    <a:p>
                      <a:pPr algn="l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5639">
                <a:tc>
                  <a:txBody>
                    <a:bodyPr/>
                    <a:lstStyle/>
                    <a:p>
                      <a:pPr algn="l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5,978,650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5,487,145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Q            1,933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Q             917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5639">
                <a:tc>
                  <a:txBody>
                    <a:bodyPr/>
                    <a:lstStyle/>
                    <a:p>
                      <a:pPr algn="l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6,055,148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7,692,176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Q            1,959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Q          1,224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5639">
                <a:tc>
                  <a:txBody>
                    <a:bodyPr/>
                    <a:lstStyle/>
                    <a:p>
                      <a:pPr algn="l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1,743,164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7,677,896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Q          563.00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Q          3,333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5639">
                <a:tc>
                  <a:txBody>
                    <a:bodyPr/>
                    <a:lstStyle/>
                    <a:p>
                      <a:pPr algn="l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Abr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6,758,904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Q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Q          1,088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5639">
                <a:tc>
                  <a:txBody>
                    <a:bodyPr/>
                    <a:lstStyle/>
                    <a:p>
                      <a:pPr algn="l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May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6,499,592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Q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Q          1,399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5639">
                <a:tc>
                  <a:txBody>
                    <a:bodyPr/>
                    <a:lstStyle/>
                    <a:p>
                      <a:pPr algn="l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6,490,637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Q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Q          2,920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5639">
                <a:tc>
                  <a:txBody>
                    <a:bodyPr/>
                    <a:lstStyle/>
                    <a:p>
                      <a:pPr algn="l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10,694,630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Q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Q          3,798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5639">
                <a:tc>
                  <a:txBody>
                    <a:bodyPr/>
                    <a:lstStyle/>
                    <a:p>
                      <a:pPr algn="l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7,337,427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        -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Q             913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5639">
                <a:tc>
                  <a:txBody>
                    <a:bodyPr/>
                    <a:lstStyle/>
                    <a:p>
                      <a:pPr algn="l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3,372,339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1,091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5639">
                <a:tc>
                  <a:txBody>
                    <a:bodyPr/>
                    <a:lstStyle/>
                    <a:p>
                      <a:pPr algn="l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Oct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6,076,147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1,965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5639">
                <a:tc>
                  <a:txBody>
                    <a:bodyPr/>
                    <a:lstStyle/>
                    <a:p>
                      <a:pPr algn="l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5,702,280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1,844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5639">
                <a:tc>
                  <a:txBody>
                    <a:bodyPr/>
                    <a:lstStyle/>
                    <a:p>
                      <a:pPr algn="l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4,126,353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   1,334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99242">
                <a:tc>
                  <a:txBody>
                    <a:bodyPr/>
                    <a:lstStyle/>
                    <a:p>
                      <a:pPr algn="l" fontAlgn="b"/>
                      <a:r>
                        <a:rPr lang="es-GT" sz="18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33,054,081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58,638,406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406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Q     10,689.00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Q   15,592.00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07D9E8A-362F-064A-875D-6C6D09A9E4F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7770" y="873284"/>
            <a:ext cx="667012" cy="76428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53CE6C6-460D-1C48-9896-F7895908A77B}"/>
              </a:ext>
            </a:extLst>
          </p:cNvPr>
          <p:cNvSpPr txBox="1"/>
          <p:nvPr/>
        </p:nvSpPr>
        <p:spPr>
          <a:xfrm>
            <a:off x="1319001" y="6281916"/>
            <a:ext cx="5926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800" b="1" dirty="0"/>
              <a:t>Estimaciones de metodología incluyendo big data</a:t>
            </a:r>
          </a:p>
          <a:p>
            <a:r>
              <a:rPr lang="es-GT" sz="800" b="1" dirty="0"/>
              <a:t>Fuente:  Departamento de Investigación y Análisis de Mercados –INGUAT-</a:t>
            </a:r>
            <a:r>
              <a:rPr lang="es-GT" sz="1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8534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7484722B-507A-B449-949D-E210095A4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74760"/>
            <a:ext cx="8988137" cy="401706"/>
          </a:xfrm>
          <a:prstGeom prst="rect">
            <a:avLst/>
          </a:prstGeom>
        </p:spPr>
      </p:pic>
      <p:pic>
        <p:nvPicPr>
          <p:cNvPr id="16" name="Imagen 15" descr="Logotipo, nombre de la empresa&#10;&#10;Descripción generada automáticamente">
            <a:extLst>
              <a:ext uri="{FF2B5EF4-FFF2-40B4-BE49-F238E27FC236}">
                <a16:creationId xmlns:a16="http://schemas.microsoft.com/office/drawing/2014/main" xmlns="" id="{32D7B9C6-A7B7-CF43-A2F9-45AB082972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157" y="0"/>
            <a:ext cx="774888" cy="774888"/>
          </a:xfrm>
          <a:prstGeom prst="rect">
            <a:avLst/>
          </a:prstGeom>
        </p:spPr>
      </p:pic>
      <p:pic>
        <p:nvPicPr>
          <p:cNvPr id="17" name="Imagen 16" descr="Imagen que contiene Texto&#10;&#10;Descripción generada automáticamente">
            <a:extLst>
              <a:ext uri="{FF2B5EF4-FFF2-40B4-BE49-F238E27FC236}">
                <a16:creationId xmlns:a16="http://schemas.microsoft.com/office/drawing/2014/main" xmlns="" id="{C9E9A01D-6362-9D45-B839-FFBA45387C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752" y="105504"/>
            <a:ext cx="668705" cy="563881"/>
          </a:xfrm>
          <a:prstGeom prst="rect">
            <a:avLst/>
          </a:prstGeom>
        </p:spPr>
      </p:pic>
      <p:sp>
        <p:nvSpPr>
          <p:cNvPr id="8" name="AutoShape 2" descr="FITUR 2021 se celebrará de 19 al 23 de mayo">
            <a:extLst>
              <a:ext uri="{FF2B5EF4-FFF2-40B4-BE49-F238E27FC236}">
                <a16:creationId xmlns:a16="http://schemas.microsoft.com/office/drawing/2014/main" xmlns="" id="{8B0C57F3-91C7-174E-B9DD-52DDC81773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75150" y="22860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9" name="AutoShape 4" descr="FITUR 2021 se celebrará de 19 al 23 de mayo">
            <a:extLst>
              <a:ext uri="{FF2B5EF4-FFF2-40B4-BE49-F238E27FC236}">
                <a16:creationId xmlns:a16="http://schemas.microsoft.com/office/drawing/2014/main" xmlns="" id="{A6FD501B-70E8-D147-BFFC-31FDAACB1D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27550" y="24384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946659AB-0131-5743-B42C-055D7671859F}"/>
              </a:ext>
            </a:extLst>
          </p:cNvPr>
          <p:cNvSpPr txBox="1"/>
          <p:nvPr/>
        </p:nvSpPr>
        <p:spPr>
          <a:xfrm>
            <a:off x="82193" y="2598674"/>
            <a:ext cx="3750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RESUMEN DE ACTIVIDADES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xmlns="" id="{17C4721B-A565-EA4E-ADA4-A00F895F75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3844" y="123141"/>
            <a:ext cx="988606" cy="613205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427624FD-BD39-DD4A-8ADB-AB7D089DE3D4}"/>
              </a:ext>
            </a:extLst>
          </p:cNvPr>
          <p:cNvSpPr txBox="1"/>
          <p:nvPr/>
        </p:nvSpPr>
        <p:spPr>
          <a:xfrm>
            <a:off x="82193" y="274760"/>
            <a:ext cx="8546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EVENTOS DE REACTIVACIÓN TURÍSTICA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EB5B2279-13B9-224D-A636-848B408409D9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840" y="3674226"/>
            <a:ext cx="3661445" cy="26051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E053F5C8-B39E-C945-858D-AEC1CDFAD0C9}"/>
              </a:ext>
            </a:extLst>
          </p:cNvPr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4311" y="3670617"/>
            <a:ext cx="3631587" cy="260514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15D7B041-3473-D54F-A5DA-C34722E6778E}"/>
              </a:ext>
            </a:extLst>
          </p:cNvPr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218" y="935124"/>
            <a:ext cx="3750068" cy="267259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F4BC954E-1FAF-114C-90D2-F9CC1869C580}"/>
              </a:ext>
            </a:extLst>
          </p:cNvPr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8297" y="935123"/>
            <a:ext cx="3721331" cy="267259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80603977-C41E-8742-8EF3-F959004C605F}"/>
              </a:ext>
            </a:extLst>
          </p:cNvPr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4311" y="935123"/>
            <a:ext cx="3631587" cy="267259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xmlns="" id="{72BE567C-1470-2C45-8E03-BFCCAF2B4CD7}"/>
              </a:ext>
            </a:extLst>
          </p:cNvPr>
          <p:cNvPicPr/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8296" y="3670617"/>
            <a:ext cx="3721331" cy="267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847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7484722B-507A-B449-949D-E210095A4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74760"/>
            <a:ext cx="8988137" cy="401706"/>
          </a:xfrm>
          <a:prstGeom prst="rect">
            <a:avLst/>
          </a:prstGeom>
        </p:spPr>
      </p:pic>
      <p:pic>
        <p:nvPicPr>
          <p:cNvPr id="16" name="Imagen 15" descr="Logotipo, nombre de la empresa&#10;&#10;Descripción generada automáticamente">
            <a:extLst>
              <a:ext uri="{FF2B5EF4-FFF2-40B4-BE49-F238E27FC236}">
                <a16:creationId xmlns:a16="http://schemas.microsoft.com/office/drawing/2014/main" xmlns="" id="{32D7B9C6-A7B7-CF43-A2F9-45AB082972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157" y="0"/>
            <a:ext cx="774888" cy="774888"/>
          </a:xfrm>
          <a:prstGeom prst="rect">
            <a:avLst/>
          </a:prstGeom>
        </p:spPr>
      </p:pic>
      <p:pic>
        <p:nvPicPr>
          <p:cNvPr id="17" name="Imagen 16" descr="Imagen que contiene Texto&#10;&#10;Descripción generada automáticamente">
            <a:extLst>
              <a:ext uri="{FF2B5EF4-FFF2-40B4-BE49-F238E27FC236}">
                <a16:creationId xmlns:a16="http://schemas.microsoft.com/office/drawing/2014/main" xmlns="" id="{C9E9A01D-6362-9D45-B839-FFBA45387C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752" y="105504"/>
            <a:ext cx="668705" cy="563881"/>
          </a:xfrm>
          <a:prstGeom prst="rect">
            <a:avLst/>
          </a:prstGeom>
        </p:spPr>
      </p:pic>
      <p:sp>
        <p:nvSpPr>
          <p:cNvPr id="8" name="AutoShape 2" descr="FITUR 2021 se celebrará de 19 al 23 de mayo">
            <a:extLst>
              <a:ext uri="{FF2B5EF4-FFF2-40B4-BE49-F238E27FC236}">
                <a16:creationId xmlns:a16="http://schemas.microsoft.com/office/drawing/2014/main" xmlns="" id="{8B0C57F3-91C7-174E-B9DD-52DDC81773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75150" y="22860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9" name="AutoShape 4" descr="FITUR 2021 se celebrará de 19 al 23 de mayo">
            <a:extLst>
              <a:ext uri="{FF2B5EF4-FFF2-40B4-BE49-F238E27FC236}">
                <a16:creationId xmlns:a16="http://schemas.microsoft.com/office/drawing/2014/main" xmlns="" id="{A6FD501B-70E8-D147-BFFC-31FDAACB1D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27550" y="24384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946659AB-0131-5743-B42C-055D7671859F}"/>
              </a:ext>
            </a:extLst>
          </p:cNvPr>
          <p:cNvSpPr txBox="1"/>
          <p:nvPr/>
        </p:nvSpPr>
        <p:spPr>
          <a:xfrm>
            <a:off x="82193" y="2598674"/>
            <a:ext cx="3750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RESUMEN DE ACTIVIDADES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xmlns="" id="{17C4721B-A565-EA4E-ADA4-A00F895F75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3844" y="123141"/>
            <a:ext cx="988606" cy="613205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427624FD-BD39-DD4A-8ADB-AB7D089DE3D4}"/>
              </a:ext>
            </a:extLst>
          </p:cNvPr>
          <p:cNvSpPr txBox="1"/>
          <p:nvPr/>
        </p:nvSpPr>
        <p:spPr>
          <a:xfrm>
            <a:off x="82193" y="274760"/>
            <a:ext cx="8546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LA ANTIGUA GUATEMALA No. 1 TRAVEL &amp; LEISURE, WORLD´S BEST AWARDS 2021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245B5FFA-1E5A-6146-9BEE-8B612E80B2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413" y="918095"/>
            <a:ext cx="6375400" cy="55372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FD688B5F-4C0D-4243-BD3B-054E6747DE6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1878" y="1759208"/>
            <a:ext cx="5791509" cy="385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69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7484722B-507A-B449-949D-E210095A4E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4760"/>
            <a:ext cx="6203092" cy="401706"/>
          </a:xfrm>
          <a:prstGeom prst="rect">
            <a:avLst/>
          </a:prstGeom>
        </p:spPr>
      </p:pic>
      <p:pic>
        <p:nvPicPr>
          <p:cNvPr id="16" name="Imagen 15" descr="Logotipo, nombre de la empresa&#10;&#10;Descripción generada automáticamente">
            <a:extLst>
              <a:ext uri="{FF2B5EF4-FFF2-40B4-BE49-F238E27FC236}">
                <a16:creationId xmlns:a16="http://schemas.microsoft.com/office/drawing/2014/main" xmlns="" id="{32D7B9C6-A7B7-CF43-A2F9-45AB082972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157" y="0"/>
            <a:ext cx="774888" cy="774888"/>
          </a:xfrm>
          <a:prstGeom prst="rect">
            <a:avLst/>
          </a:prstGeom>
        </p:spPr>
      </p:pic>
      <p:pic>
        <p:nvPicPr>
          <p:cNvPr id="17" name="Imagen 16" descr="Imagen que contiene Texto&#10;&#10;Descripción generada automáticamente">
            <a:extLst>
              <a:ext uri="{FF2B5EF4-FFF2-40B4-BE49-F238E27FC236}">
                <a16:creationId xmlns:a16="http://schemas.microsoft.com/office/drawing/2014/main" xmlns="" id="{C9E9A01D-6362-9D45-B839-FFBA45387C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752" y="105504"/>
            <a:ext cx="668705" cy="563881"/>
          </a:xfrm>
          <a:prstGeom prst="rect">
            <a:avLst/>
          </a:prstGeom>
        </p:spPr>
      </p:pic>
      <p:sp>
        <p:nvSpPr>
          <p:cNvPr id="8" name="AutoShape 2" descr="FITUR 2021 se celebrará de 19 al 23 de mayo">
            <a:extLst>
              <a:ext uri="{FF2B5EF4-FFF2-40B4-BE49-F238E27FC236}">
                <a16:creationId xmlns:a16="http://schemas.microsoft.com/office/drawing/2014/main" xmlns="" id="{8B0C57F3-91C7-174E-B9DD-52DDC81773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75150" y="22860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9" name="AutoShape 4" descr="FITUR 2021 se celebrará de 19 al 23 de mayo">
            <a:extLst>
              <a:ext uri="{FF2B5EF4-FFF2-40B4-BE49-F238E27FC236}">
                <a16:creationId xmlns:a16="http://schemas.microsoft.com/office/drawing/2014/main" xmlns="" id="{A6FD501B-70E8-D147-BFFC-31FDAACB1D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27550" y="24384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946659AB-0131-5743-B42C-055D7671859F}"/>
              </a:ext>
            </a:extLst>
          </p:cNvPr>
          <p:cNvSpPr txBox="1"/>
          <p:nvPr/>
        </p:nvSpPr>
        <p:spPr>
          <a:xfrm>
            <a:off x="82193" y="2598674"/>
            <a:ext cx="3750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RESUMEN DE ACTIVIDADES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xmlns="" id="{17C4721B-A565-EA4E-ADA4-A00F895F75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3844" y="123141"/>
            <a:ext cx="988606" cy="613205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3B1CD6CB-1CC1-9445-BE5A-97DCC3F8CDA3}"/>
              </a:ext>
            </a:extLst>
          </p:cNvPr>
          <p:cNvSpPr txBox="1"/>
          <p:nvPr/>
        </p:nvSpPr>
        <p:spPr>
          <a:xfrm>
            <a:off x="82193" y="274760"/>
            <a:ext cx="515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EXPOWHITE EL SALVADOR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A6852E0D-48E6-AD44-BCA9-1478A34EEAB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9225" y="3951589"/>
            <a:ext cx="3951242" cy="263581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xmlns="" id="{914BFA74-838D-4C47-9227-7F493EC724A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1028" y="1388940"/>
            <a:ext cx="7786577" cy="519430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725ACD44-17B6-4748-B3DE-F296F4F0A2F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9225" y="1210276"/>
            <a:ext cx="3951242" cy="263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42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7484722B-507A-B449-949D-E210095A4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4759"/>
            <a:ext cx="7441660" cy="613205"/>
          </a:xfrm>
          <a:prstGeom prst="rect">
            <a:avLst/>
          </a:prstGeom>
        </p:spPr>
      </p:pic>
      <p:pic>
        <p:nvPicPr>
          <p:cNvPr id="16" name="Imagen 15" descr="Logotipo, nombre de la empresa&#10;&#10;Descripción generada automáticamente">
            <a:extLst>
              <a:ext uri="{FF2B5EF4-FFF2-40B4-BE49-F238E27FC236}">
                <a16:creationId xmlns:a16="http://schemas.microsoft.com/office/drawing/2014/main" xmlns="" id="{32D7B9C6-A7B7-CF43-A2F9-45AB0829727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157" y="0"/>
            <a:ext cx="774888" cy="774888"/>
          </a:xfrm>
          <a:prstGeom prst="rect">
            <a:avLst/>
          </a:prstGeom>
        </p:spPr>
      </p:pic>
      <p:pic>
        <p:nvPicPr>
          <p:cNvPr id="17" name="Imagen 16" descr="Imagen que contiene Texto&#10;&#10;Descripción generada automáticamente">
            <a:extLst>
              <a:ext uri="{FF2B5EF4-FFF2-40B4-BE49-F238E27FC236}">
                <a16:creationId xmlns:a16="http://schemas.microsoft.com/office/drawing/2014/main" xmlns="" id="{C9E9A01D-6362-9D45-B839-FFBA45387C1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752" y="105504"/>
            <a:ext cx="668705" cy="563881"/>
          </a:xfrm>
          <a:prstGeom prst="rect">
            <a:avLst/>
          </a:prstGeom>
        </p:spPr>
      </p:pic>
      <p:sp>
        <p:nvSpPr>
          <p:cNvPr id="8" name="AutoShape 2" descr="FITUR 2021 se celebrará de 19 al 23 de mayo">
            <a:extLst>
              <a:ext uri="{FF2B5EF4-FFF2-40B4-BE49-F238E27FC236}">
                <a16:creationId xmlns:a16="http://schemas.microsoft.com/office/drawing/2014/main" xmlns="" id="{8B0C57F3-91C7-174E-B9DD-52DDC81773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75150" y="22860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9" name="AutoShape 4" descr="FITUR 2021 se celebrará de 19 al 23 de mayo">
            <a:extLst>
              <a:ext uri="{FF2B5EF4-FFF2-40B4-BE49-F238E27FC236}">
                <a16:creationId xmlns:a16="http://schemas.microsoft.com/office/drawing/2014/main" xmlns="" id="{A6FD501B-70E8-D147-BFFC-31FDAACB1D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27550" y="24384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9BBF11D-BFC2-E549-B2CB-50470B42AB96}"/>
              </a:ext>
            </a:extLst>
          </p:cNvPr>
          <p:cNvSpPr txBox="1"/>
          <p:nvPr/>
        </p:nvSpPr>
        <p:spPr>
          <a:xfrm>
            <a:off x="82193" y="274760"/>
            <a:ext cx="5715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CAMPAÑA DE GUATEMALA, CORAZÓN DEL MUNDO MAYA EN NUEVA YORK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946659AB-0131-5743-B42C-055D7671859F}"/>
              </a:ext>
            </a:extLst>
          </p:cNvPr>
          <p:cNvSpPr txBox="1"/>
          <p:nvPr/>
        </p:nvSpPr>
        <p:spPr>
          <a:xfrm>
            <a:off x="82193" y="2598674"/>
            <a:ext cx="3750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RESUMEN DE ACTIVIDADES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xmlns="" id="{17C4721B-A565-EA4E-ADA4-A00F895F75B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3844" y="123141"/>
            <a:ext cx="988606" cy="613205"/>
          </a:xfrm>
          <a:prstGeom prst="rect">
            <a:avLst/>
          </a:prstGeom>
        </p:spPr>
      </p:pic>
      <p:pic>
        <p:nvPicPr>
          <p:cNvPr id="6" name="VIDEO-2021-09-02-16-36-52 3" descr="VIDEO-2021-09-02-16-36-52 3">
            <a:hlinkClick r:id="" action="ppaction://media"/>
            <a:extLst>
              <a:ext uri="{FF2B5EF4-FFF2-40B4-BE49-F238E27FC236}">
                <a16:creationId xmlns:a16="http://schemas.microsoft.com/office/drawing/2014/main" xmlns="" id="{C2B2E4B0-CBE1-D149-94E0-3DF62FE2F6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14502" y="1030317"/>
            <a:ext cx="9950727" cy="54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83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7484722B-507A-B449-949D-E210095A4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759"/>
            <a:ext cx="7898860" cy="613205"/>
          </a:xfrm>
          <a:prstGeom prst="rect">
            <a:avLst/>
          </a:prstGeom>
        </p:spPr>
      </p:pic>
      <p:pic>
        <p:nvPicPr>
          <p:cNvPr id="16" name="Imagen 15" descr="Logotipo, nombre de la empresa&#10;&#10;Descripción generada automáticamente">
            <a:extLst>
              <a:ext uri="{FF2B5EF4-FFF2-40B4-BE49-F238E27FC236}">
                <a16:creationId xmlns:a16="http://schemas.microsoft.com/office/drawing/2014/main" xmlns="" id="{32D7B9C6-A7B7-CF43-A2F9-45AB082972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157" y="0"/>
            <a:ext cx="774888" cy="774888"/>
          </a:xfrm>
          <a:prstGeom prst="rect">
            <a:avLst/>
          </a:prstGeom>
        </p:spPr>
      </p:pic>
      <p:pic>
        <p:nvPicPr>
          <p:cNvPr id="17" name="Imagen 16" descr="Imagen que contiene Texto&#10;&#10;Descripción generada automáticamente">
            <a:extLst>
              <a:ext uri="{FF2B5EF4-FFF2-40B4-BE49-F238E27FC236}">
                <a16:creationId xmlns:a16="http://schemas.microsoft.com/office/drawing/2014/main" xmlns="" id="{C9E9A01D-6362-9D45-B839-FFBA45387C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752" y="105504"/>
            <a:ext cx="668705" cy="563881"/>
          </a:xfrm>
          <a:prstGeom prst="rect">
            <a:avLst/>
          </a:prstGeom>
        </p:spPr>
      </p:pic>
      <p:sp>
        <p:nvSpPr>
          <p:cNvPr id="8" name="AutoShape 2" descr="FITUR 2021 se celebrará de 19 al 23 de mayo">
            <a:extLst>
              <a:ext uri="{FF2B5EF4-FFF2-40B4-BE49-F238E27FC236}">
                <a16:creationId xmlns:a16="http://schemas.microsoft.com/office/drawing/2014/main" xmlns="" id="{8B0C57F3-91C7-174E-B9DD-52DDC81773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75150" y="22860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9" name="AutoShape 4" descr="FITUR 2021 se celebrará de 19 al 23 de mayo">
            <a:extLst>
              <a:ext uri="{FF2B5EF4-FFF2-40B4-BE49-F238E27FC236}">
                <a16:creationId xmlns:a16="http://schemas.microsoft.com/office/drawing/2014/main" xmlns="" id="{A6FD501B-70E8-D147-BFFC-31FDAACB1D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27550" y="24384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9BBF11D-BFC2-E549-B2CB-50470B42AB96}"/>
              </a:ext>
            </a:extLst>
          </p:cNvPr>
          <p:cNvSpPr txBox="1"/>
          <p:nvPr/>
        </p:nvSpPr>
        <p:spPr>
          <a:xfrm>
            <a:off x="82193" y="274760"/>
            <a:ext cx="5803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CAMPAÑA DE GUATEMALA, CORAZÓN DEL MUNDO MAYA EN NUEVA YORK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946659AB-0131-5743-B42C-055D7671859F}"/>
              </a:ext>
            </a:extLst>
          </p:cNvPr>
          <p:cNvSpPr txBox="1"/>
          <p:nvPr/>
        </p:nvSpPr>
        <p:spPr>
          <a:xfrm>
            <a:off x="82193" y="2598674"/>
            <a:ext cx="3750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RESUMEN DE ACTIVIDADES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xmlns="" id="{17C4721B-A565-EA4E-ADA4-A00F895F75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3844" y="123141"/>
            <a:ext cx="988606" cy="61320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21A77476-A0EF-CA4B-86D0-F226F589921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9619" y="4057544"/>
            <a:ext cx="4089453" cy="22859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82924A37-54C4-0B4C-BAAA-CE557615AEC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697" y="1151165"/>
            <a:ext cx="7040418" cy="528031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CFDD2F06-29A1-D844-9F65-FC958D71383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523" y="978429"/>
            <a:ext cx="4027643" cy="302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218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7484722B-507A-B449-949D-E210095A4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759"/>
            <a:ext cx="7538936" cy="613205"/>
          </a:xfrm>
          <a:prstGeom prst="rect">
            <a:avLst/>
          </a:prstGeom>
        </p:spPr>
      </p:pic>
      <p:pic>
        <p:nvPicPr>
          <p:cNvPr id="16" name="Imagen 15" descr="Logotipo, nombre de la empresa&#10;&#10;Descripción generada automáticamente">
            <a:extLst>
              <a:ext uri="{FF2B5EF4-FFF2-40B4-BE49-F238E27FC236}">
                <a16:creationId xmlns:a16="http://schemas.microsoft.com/office/drawing/2014/main" xmlns="" id="{32D7B9C6-A7B7-CF43-A2F9-45AB082972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157" y="0"/>
            <a:ext cx="774888" cy="774888"/>
          </a:xfrm>
          <a:prstGeom prst="rect">
            <a:avLst/>
          </a:prstGeom>
        </p:spPr>
      </p:pic>
      <p:pic>
        <p:nvPicPr>
          <p:cNvPr id="17" name="Imagen 16" descr="Imagen que contiene Texto&#10;&#10;Descripción generada automáticamente">
            <a:extLst>
              <a:ext uri="{FF2B5EF4-FFF2-40B4-BE49-F238E27FC236}">
                <a16:creationId xmlns:a16="http://schemas.microsoft.com/office/drawing/2014/main" xmlns="" id="{C9E9A01D-6362-9D45-B839-FFBA45387C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752" y="105504"/>
            <a:ext cx="668705" cy="563881"/>
          </a:xfrm>
          <a:prstGeom prst="rect">
            <a:avLst/>
          </a:prstGeom>
        </p:spPr>
      </p:pic>
      <p:sp>
        <p:nvSpPr>
          <p:cNvPr id="8" name="AutoShape 2" descr="FITUR 2021 se celebrará de 19 al 23 de mayo">
            <a:extLst>
              <a:ext uri="{FF2B5EF4-FFF2-40B4-BE49-F238E27FC236}">
                <a16:creationId xmlns:a16="http://schemas.microsoft.com/office/drawing/2014/main" xmlns="" id="{8B0C57F3-91C7-174E-B9DD-52DDC81773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75150" y="22860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9" name="AutoShape 4" descr="FITUR 2021 se celebrará de 19 al 23 de mayo">
            <a:extLst>
              <a:ext uri="{FF2B5EF4-FFF2-40B4-BE49-F238E27FC236}">
                <a16:creationId xmlns:a16="http://schemas.microsoft.com/office/drawing/2014/main" xmlns="" id="{A6FD501B-70E8-D147-BFFC-31FDAACB1D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27550" y="24384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9BBF11D-BFC2-E549-B2CB-50470B42AB96}"/>
              </a:ext>
            </a:extLst>
          </p:cNvPr>
          <p:cNvSpPr txBox="1"/>
          <p:nvPr/>
        </p:nvSpPr>
        <p:spPr>
          <a:xfrm>
            <a:off x="82193" y="274760"/>
            <a:ext cx="5686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CAMPAÑA DE GUATEMALA, CORAZÓN DEL MUNDO MAYA EN NUEVA YORK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946659AB-0131-5743-B42C-055D7671859F}"/>
              </a:ext>
            </a:extLst>
          </p:cNvPr>
          <p:cNvSpPr txBox="1"/>
          <p:nvPr/>
        </p:nvSpPr>
        <p:spPr>
          <a:xfrm>
            <a:off x="82193" y="2598674"/>
            <a:ext cx="3750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RESUMEN DE ACTIVIDADES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xmlns="" id="{17C4721B-A565-EA4E-ADA4-A00F895F75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3844" y="123141"/>
            <a:ext cx="988606" cy="61320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4AA366E6-C4EE-2A42-B2F9-E806CC84F7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5137" y="1249984"/>
            <a:ext cx="8003010" cy="53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215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7484722B-507A-B449-949D-E210095A4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74760"/>
            <a:ext cx="8312727" cy="401706"/>
          </a:xfrm>
          <a:prstGeom prst="rect">
            <a:avLst/>
          </a:prstGeom>
        </p:spPr>
      </p:pic>
      <p:pic>
        <p:nvPicPr>
          <p:cNvPr id="16" name="Imagen 15" descr="Logotipo, nombre de la empresa&#10;&#10;Descripción generada automáticamente">
            <a:extLst>
              <a:ext uri="{FF2B5EF4-FFF2-40B4-BE49-F238E27FC236}">
                <a16:creationId xmlns:a16="http://schemas.microsoft.com/office/drawing/2014/main" xmlns="" id="{32D7B9C6-A7B7-CF43-A2F9-45AB082972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157" y="0"/>
            <a:ext cx="774888" cy="774888"/>
          </a:xfrm>
          <a:prstGeom prst="rect">
            <a:avLst/>
          </a:prstGeom>
        </p:spPr>
      </p:pic>
      <p:pic>
        <p:nvPicPr>
          <p:cNvPr id="17" name="Imagen 16" descr="Imagen que contiene Texto&#10;&#10;Descripción generada automáticamente">
            <a:extLst>
              <a:ext uri="{FF2B5EF4-FFF2-40B4-BE49-F238E27FC236}">
                <a16:creationId xmlns:a16="http://schemas.microsoft.com/office/drawing/2014/main" xmlns="" id="{C9E9A01D-6362-9D45-B839-FFBA45387C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752" y="105504"/>
            <a:ext cx="668705" cy="563881"/>
          </a:xfrm>
          <a:prstGeom prst="rect">
            <a:avLst/>
          </a:prstGeom>
        </p:spPr>
      </p:pic>
      <p:sp>
        <p:nvSpPr>
          <p:cNvPr id="8" name="AutoShape 2" descr="FITUR 2021 se celebrará de 19 al 23 de mayo">
            <a:extLst>
              <a:ext uri="{FF2B5EF4-FFF2-40B4-BE49-F238E27FC236}">
                <a16:creationId xmlns:a16="http://schemas.microsoft.com/office/drawing/2014/main" xmlns="" id="{8B0C57F3-91C7-174E-B9DD-52DDC81773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75150" y="22860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9" name="AutoShape 4" descr="FITUR 2021 se celebrará de 19 al 23 de mayo">
            <a:extLst>
              <a:ext uri="{FF2B5EF4-FFF2-40B4-BE49-F238E27FC236}">
                <a16:creationId xmlns:a16="http://schemas.microsoft.com/office/drawing/2014/main" xmlns="" id="{A6FD501B-70E8-D147-BFFC-31FDAACB1D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27550" y="24384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9BBF11D-BFC2-E549-B2CB-50470B42AB96}"/>
              </a:ext>
            </a:extLst>
          </p:cNvPr>
          <p:cNvSpPr txBox="1"/>
          <p:nvPr/>
        </p:nvSpPr>
        <p:spPr>
          <a:xfrm>
            <a:off x="82193" y="274760"/>
            <a:ext cx="7058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EMPRESAS ACREDITADAS CON EL SELLO DE BIOSEGURDAD TURÍSTICA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946659AB-0131-5743-B42C-055D7671859F}"/>
              </a:ext>
            </a:extLst>
          </p:cNvPr>
          <p:cNvSpPr txBox="1"/>
          <p:nvPr/>
        </p:nvSpPr>
        <p:spPr>
          <a:xfrm>
            <a:off x="82193" y="2598674"/>
            <a:ext cx="3750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RESUMEN DE ACTIVIDADES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xmlns="" id="{17C4721B-A565-EA4E-ADA4-A00F895F75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3844" y="123141"/>
            <a:ext cx="988606" cy="61320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xmlns="" id="{1BC74DDF-8B51-4340-8C06-F162D01564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718912"/>
              </p:ext>
            </p:extLst>
          </p:nvPr>
        </p:nvGraphicFramePr>
        <p:xfrm>
          <a:off x="1737657" y="1179159"/>
          <a:ext cx="4970185" cy="51958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23089">
                  <a:extLst>
                    <a:ext uri="{9D8B030D-6E8A-4147-A177-3AD203B41FA5}">
                      <a16:colId xmlns:a16="http://schemas.microsoft.com/office/drawing/2014/main" xmlns="" val="1877127580"/>
                    </a:ext>
                  </a:extLst>
                </a:gridCol>
                <a:gridCol w="1747096">
                  <a:extLst>
                    <a:ext uri="{9D8B030D-6E8A-4147-A177-3AD203B41FA5}">
                      <a16:colId xmlns:a16="http://schemas.microsoft.com/office/drawing/2014/main" xmlns="" val="1509385605"/>
                    </a:ext>
                  </a:extLst>
                </a:gridCol>
              </a:tblGrid>
              <a:tr h="47123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GT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EMPRESAS ACREDITADAS CON EL SELLO DE BIOSEGURIDAD TURÍSTICA       16 de septiembre de  2021</a:t>
                      </a:r>
                      <a:endParaRPr lang="es-GT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133C6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6987380"/>
                  </a:ext>
                </a:extLst>
              </a:tr>
              <a:tr h="312491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Empresas acreditadas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133C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No. de acreditados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133C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2824401"/>
                  </a:ext>
                </a:extLst>
              </a:tr>
              <a:tr h="263882">
                <a:tc>
                  <a:txBody>
                    <a:bodyPr/>
                    <a:lstStyle/>
                    <a:p>
                      <a:pPr algn="l" fontAlgn="ctr"/>
                      <a:r>
                        <a:rPr lang="es-GT" sz="1400" u="none" strike="noStrike" dirty="0">
                          <a:effectLst/>
                        </a:rPr>
                        <a:t>Establecimientos de hospedaje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u="none" strike="noStrike" dirty="0">
                          <a:effectLst/>
                        </a:rPr>
                        <a:t>106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71553892"/>
                  </a:ext>
                </a:extLst>
              </a:tr>
              <a:tr h="263882">
                <a:tc>
                  <a:txBody>
                    <a:bodyPr/>
                    <a:lstStyle/>
                    <a:p>
                      <a:pPr algn="l" fontAlgn="ctr"/>
                      <a:r>
                        <a:rPr lang="es-GT" sz="1400" u="none" strike="noStrike" dirty="0">
                          <a:effectLst/>
                        </a:rPr>
                        <a:t>Agencias de viajes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u="none" strike="noStrike" dirty="0">
                          <a:effectLst/>
                        </a:rPr>
                        <a:t>29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21434781"/>
                  </a:ext>
                </a:extLst>
              </a:tr>
              <a:tr h="263882">
                <a:tc>
                  <a:txBody>
                    <a:bodyPr/>
                    <a:lstStyle/>
                    <a:p>
                      <a:pPr algn="l" fontAlgn="ctr"/>
                      <a:r>
                        <a:rPr lang="es-GT" sz="1400" u="none" strike="noStrike">
                          <a:effectLst/>
                        </a:rPr>
                        <a:t>Operadoras de turismo </a:t>
                      </a:r>
                      <a:endParaRPr lang="es-G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u="none" strike="noStrike" dirty="0">
                          <a:effectLst/>
                        </a:rPr>
                        <a:t>61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43907684"/>
                  </a:ext>
                </a:extLst>
              </a:tr>
              <a:tr h="263882">
                <a:tc>
                  <a:txBody>
                    <a:bodyPr/>
                    <a:lstStyle/>
                    <a:p>
                      <a:pPr algn="l" fontAlgn="ctr"/>
                      <a:r>
                        <a:rPr lang="es-GT" sz="1400" u="none" strike="noStrike" dirty="0">
                          <a:effectLst/>
                        </a:rPr>
                        <a:t>Transporte turístico terrestre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u="none" strike="noStrike" dirty="0">
                          <a:effectLst/>
                        </a:rPr>
                        <a:t>14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4865878"/>
                  </a:ext>
                </a:extLst>
              </a:tr>
              <a:tr h="263882">
                <a:tc>
                  <a:txBody>
                    <a:bodyPr/>
                    <a:lstStyle/>
                    <a:p>
                      <a:pPr algn="l" fontAlgn="ctr"/>
                      <a:r>
                        <a:rPr lang="es-GT" sz="1400" u="none" strike="noStrike" dirty="0">
                          <a:effectLst/>
                        </a:rPr>
                        <a:t>Transporte lacustre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u="none" strike="noStrike" dirty="0">
                          <a:effectLst/>
                        </a:rPr>
                        <a:t>2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47896720"/>
                  </a:ext>
                </a:extLst>
              </a:tr>
              <a:tr h="263882">
                <a:tc>
                  <a:txBody>
                    <a:bodyPr/>
                    <a:lstStyle/>
                    <a:p>
                      <a:pPr algn="l" fontAlgn="ctr"/>
                      <a:r>
                        <a:rPr lang="es-GT" sz="1400" u="none" strike="noStrike">
                          <a:effectLst/>
                        </a:rPr>
                        <a:t>Academias de español</a:t>
                      </a:r>
                      <a:endParaRPr lang="es-G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u="none" strike="noStrike" dirty="0">
                          <a:effectLst/>
                        </a:rPr>
                        <a:t>1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7847048"/>
                  </a:ext>
                </a:extLst>
              </a:tr>
              <a:tr h="263882">
                <a:tc>
                  <a:txBody>
                    <a:bodyPr/>
                    <a:lstStyle/>
                    <a:p>
                      <a:pPr algn="l" fontAlgn="ctr"/>
                      <a:r>
                        <a:rPr lang="es-GT" sz="1400" u="none" strike="noStrike">
                          <a:effectLst/>
                        </a:rPr>
                        <a:t>Guías de turistas</a:t>
                      </a:r>
                      <a:endParaRPr lang="es-G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u="none" strike="noStrike" dirty="0">
                          <a:effectLst/>
                        </a:rPr>
                        <a:t>146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15753518"/>
                  </a:ext>
                </a:extLst>
              </a:tr>
              <a:tr h="263882">
                <a:tc>
                  <a:txBody>
                    <a:bodyPr/>
                    <a:lstStyle/>
                    <a:p>
                      <a:pPr algn="l" fontAlgn="ctr"/>
                      <a:r>
                        <a:rPr lang="es-GT" sz="1400" u="none" strike="noStrike">
                          <a:effectLst/>
                        </a:rPr>
                        <a:t>Museos</a:t>
                      </a:r>
                      <a:endParaRPr lang="es-G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u="none" strike="noStrike" dirty="0">
                          <a:effectLst/>
                        </a:rPr>
                        <a:t>1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7283485"/>
                  </a:ext>
                </a:extLst>
              </a:tr>
              <a:tr h="263882">
                <a:tc>
                  <a:txBody>
                    <a:bodyPr/>
                    <a:lstStyle/>
                    <a:p>
                      <a:pPr algn="l" fontAlgn="ctr"/>
                      <a:r>
                        <a:rPr lang="es-GT" sz="1400" u="none" strike="noStrike">
                          <a:effectLst/>
                        </a:rPr>
                        <a:t>Reserva natural</a:t>
                      </a:r>
                      <a:endParaRPr lang="es-G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u="none" strike="noStrike" dirty="0">
                          <a:effectLst/>
                        </a:rPr>
                        <a:t>1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57480695"/>
                  </a:ext>
                </a:extLst>
              </a:tr>
              <a:tr h="263882">
                <a:tc>
                  <a:txBody>
                    <a:bodyPr/>
                    <a:lstStyle/>
                    <a:p>
                      <a:pPr algn="l" fontAlgn="ctr"/>
                      <a:r>
                        <a:rPr lang="es-GT" sz="1400" u="none" strike="noStrike">
                          <a:effectLst/>
                        </a:rPr>
                        <a:t>Áreas protegidas</a:t>
                      </a:r>
                      <a:endParaRPr lang="es-G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u="none" strike="noStrike" dirty="0">
                          <a:effectLst/>
                        </a:rPr>
                        <a:t>2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3577843"/>
                  </a:ext>
                </a:extLst>
              </a:tr>
              <a:tr h="263882">
                <a:tc>
                  <a:txBody>
                    <a:bodyPr/>
                    <a:lstStyle/>
                    <a:p>
                      <a:pPr algn="l" fontAlgn="ctr"/>
                      <a:r>
                        <a:rPr lang="es-GT" sz="1400" u="none" strike="noStrike">
                          <a:effectLst/>
                        </a:rPr>
                        <a:t>Parques arqueológicos</a:t>
                      </a:r>
                      <a:endParaRPr lang="es-G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u="none" strike="noStrike" dirty="0">
                          <a:effectLst/>
                        </a:rPr>
                        <a:t>1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02724569"/>
                  </a:ext>
                </a:extLst>
              </a:tr>
              <a:tr h="277770">
                <a:tc>
                  <a:txBody>
                    <a:bodyPr/>
                    <a:lstStyle/>
                    <a:p>
                      <a:pPr algn="l" fontAlgn="ctr"/>
                      <a:r>
                        <a:rPr lang="es-GT" sz="1400" u="none" strike="noStrike">
                          <a:effectLst/>
                        </a:rPr>
                        <a:t>Restaurantes</a:t>
                      </a:r>
                      <a:endParaRPr lang="es-G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u="none" strike="noStrike" dirty="0">
                          <a:effectLst/>
                        </a:rPr>
                        <a:t>681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9123469"/>
                  </a:ext>
                </a:extLst>
              </a:tr>
              <a:tr h="277770">
                <a:tc>
                  <a:txBody>
                    <a:bodyPr/>
                    <a:lstStyle/>
                    <a:p>
                      <a:pPr algn="ctr" fontAlgn="b"/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 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133C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1045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133C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1362288"/>
                  </a:ext>
                </a:extLst>
              </a:tr>
              <a:tr h="312491">
                <a:tc>
                  <a:txBody>
                    <a:bodyPr/>
                    <a:lstStyle/>
                    <a:p>
                      <a:pPr algn="l" fontAlgn="ctr"/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5222147"/>
                  </a:ext>
                </a:extLst>
              </a:tr>
              <a:tr h="3124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Embajadores de Bioseguridad Turística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133C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 acreditados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133C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1692450"/>
                  </a:ext>
                </a:extLst>
              </a:tr>
              <a:tr h="312491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32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133C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03251208"/>
                  </a:ext>
                </a:extLst>
              </a:tr>
            </a:tbl>
          </a:graphicData>
        </a:graphic>
      </p:graphicFrame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xmlns="" id="{B7547630-8B65-3D49-9AF8-B26789B7AC9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9878" y="2019997"/>
            <a:ext cx="3388279" cy="312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11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7484722B-507A-B449-949D-E210095A4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74760"/>
            <a:ext cx="8312727" cy="401706"/>
          </a:xfrm>
          <a:prstGeom prst="rect">
            <a:avLst/>
          </a:prstGeom>
        </p:spPr>
      </p:pic>
      <p:pic>
        <p:nvPicPr>
          <p:cNvPr id="16" name="Imagen 15" descr="Logotipo, nombre de la empresa&#10;&#10;Descripción generada automáticamente">
            <a:extLst>
              <a:ext uri="{FF2B5EF4-FFF2-40B4-BE49-F238E27FC236}">
                <a16:creationId xmlns:a16="http://schemas.microsoft.com/office/drawing/2014/main" xmlns="" id="{32D7B9C6-A7B7-CF43-A2F9-45AB082972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157" y="0"/>
            <a:ext cx="774888" cy="774888"/>
          </a:xfrm>
          <a:prstGeom prst="rect">
            <a:avLst/>
          </a:prstGeom>
        </p:spPr>
      </p:pic>
      <p:pic>
        <p:nvPicPr>
          <p:cNvPr id="17" name="Imagen 16" descr="Imagen que contiene Texto&#10;&#10;Descripción generada automáticamente">
            <a:extLst>
              <a:ext uri="{FF2B5EF4-FFF2-40B4-BE49-F238E27FC236}">
                <a16:creationId xmlns:a16="http://schemas.microsoft.com/office/drawing/2014/main" xmlns="" id="{C9E9A01D-6362-9D45-B839-FFBA45387C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752" y="105504"/>
            <a:ext cx="668705" cy="563881"/>
          </a:xfrm>
          <a:prstGeom prst="rect">
            <a:avLst/>
          </a:prstGeom>
        </p:spPr>
      </p:pic>
      <p:sp>
        <p:nvSpPr>
          <p:cNvPr id="8" name="AutoShape 2" descr="FITUR 2021 se celebrará de 19 al 23 de mayo">
            <a:extLst>
              <a:ext uri="{FF2B5EF4-FFF2-40B4-BE49-F238E27FC236}">
                <a16:creationId xmlns:a16="http://schemas.microsoft.com/office/drawing/2014/main" xmlns="" id="{8B0C57F3-91C7-174E-B9DD-52DDC81773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75150" y="22860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9" name="AutoShape 4" descr="FITUR 2021 se celebrará de 19 al 23 de mayo">
            <a:extLst>
              <a:ext uri="{FF2B5EF4-FFF2-40B4-BE49-F238E27FC236}">
                <a16:creationId xmlns:a16="http://schemas.microsoft.com/office/drawing/2014/main" xmlns="" id="{A6FD501B-70E8-D147-BFFC-31FDAACB1D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27550" y="24384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9BBF11D-BFC2-E549-B2CB-50470B42AB96}"/>
              </a:ext>
            </a:extLst>
          </p:cNvPr>
          <p:cNvSpPr txBox="1"/>
          <p:nvPr/>
        </p:nvSpPr>
        <p:spPr>
          <a:xfrm>
            <a:off x="82193" y="274760"/>
            <a:ext cx="7058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TEMPORADA DE CRUCEROS 2021-2022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946659AB-0131-5743-B42C-055D7671859F}"/>
              </a:ext>
            </a:extLst>
          </p:cNvPr>
          <p:cNvSpPr txBox="1"/>
          <p:nvPr/>
        </p:nvSpPr>
        <p:spPr>
          <a:xfrm>
            <a:off x="82193" y="2598674"/>
            <a:ext cx="3750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solidFill>
                  <a:schemeClr val="bg1"/>
                </a:solidFill>
              </a:rPr>
              <a:t>RESUMEN DE ACTIVIDADES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xmlns="" id="{17C4721B-A565-EA4E-ADA4-A00F895F75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3844" y="123141"/>
            <a:ext cx="988606" cy="613205"/>
          </a:xfrm>
          <a:prstGeom prst="rect">
            <a:avLst/>
          </a:prstGeom>
        </p:spPr>
      </p:pic>
      <p:pic>
        <p:nvPicPr>
          <p:cNvPr id="1028" name="Picture 4" descr="Guatemala recibirá 98 cruceros para la temporada 2019 - 2020">
            <a:extLst>
              <a:ext uri="{FF2B5EF4-FFF2-40B4-BE49-F238E27FC236}">
                <a16:creationId xmlns:a16="http://schemas.microsoft.com/office/drawing/2014/main" xmlns="" id="{017B3CF8-8EE9-8C48-AFAE-1DF4EE5FD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752" y="3644712"/>
            <a:ext cx="3429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uatemala ha recibido 70 cruceros – Noticias Última Hora de Guatemala">
            <a:extLst>
              <a:ext uri="{FF2B5EF4-FFF2-40B4-BE49-F238E27FC236}">
                <a16:creationId xmlns:a16="http://schemas.microsoft.com/office/drawing/2014/main" xmlns="" id="{B291DA10-C120-B24D-92BF-E0E4379B7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702" y="1777370"/>
            <a:ext cx="448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F1DC1925-3DC2-824B-9C97-6DD40DF4A13D}"/>
              </a:ext>
            </a:extLst>
          </p:cNvPr>
          <p:cNvSpPr txBox="1"/>
          <p:nvPr/>
        </p:nvSpPr>
        <p:spPr>
          <a:xfrm>
            <a:off x="0" y="670934"/>
            <a:ext cx="10499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600" b="1" dirty="0">
                <a:solidFill>
                  <a:schemeClr val="accent1">
                    <a:lumMod val="50000"/>
                  </a:schemeClr>
                </a:solidFill>
              </a:rPr>
              <a:t>02 DE NOVIEMBRE 2021 AL 11 DE MAYO 2022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xmlns="" id="{1F7EAA7B-D174-BB4C-83D5-B62E4F49A0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665483"/>
              </p:ext>
            </p:extLst>
          </p:nvPr>
        </p:nvGraphicFramePr>
        <p:xfrm>
          <a:off x="1627722" y="1605064"/>
          <a:ext cx="4713877" cy="3489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3056">
                  <a:extLst>
                    <a:ext uri="{9D8B030D-6E8A-4147-A177-3AD203B41FA5}">
                      <a16:colId xmlns:a16="http://schemas.microsoft.com/office/drawing/2014/main" xmlns="" val="2226524148"/>
                    </a:ext>
                  </a:extLst>
                </a:gridCol>
                <a:gridCol w="969627">
                  <a:extLst>
                    <a:ext uri="{9D8B030D-6E8A-4147-A177-3AD203B41FA5}">
                      <a16:colId xmlns:a16="http://schemas.microsoft.com/office/drawing/2014/main" xmlns="" val="1047887871"/>
                    </a:ext>
                  </a:extLst>
                </a:gridCol>
                <a:gridCol w="2491194">
                  <a:extLst>
                    <a:ext uri="{9D8B030D-6E8A-4147-A177-3AD203B41FA5}">
                      <a16:colId xmlns:a16="http://schemas.microsoft.com/office/drawing/2014/main" xmlns="" val="314080809"/>
                    </a:ext>
                  </a:extLst>
                </a:gridCol>
              </a:tblGrid>
              <a:tr h="3429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GT" sz="28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Puerto Quetzal</a:t>
                      </a:r>
                      <a:endParaRPr lang="es-GT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67217819"/>
                  </a:ext>
                </a:extLst>
              </a:tr>
              <a:tr h="2032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GT" sz="28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24</a:t>
                      </a:r>
                      <a:endParaRPr lang="es-GT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3711477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endParaRPr lang="es-G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GT" sz="28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GT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53740"/>
                  </a:ext>
                </a:extLst>
              </a:tr>
              <a:tr h="2032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GT" sz="28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Santo Tomas de Castilla</a:t>
                      </a:r>
                      <a:endParaRPr lang="es-GT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70052048"/>
                  </a:ext>
                </a:extLst>
              </a:tr>
              <a:tr h="2032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GT" sz="28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21</a:t>
                      </a:r>
                      <a:endParaRPr lang="es-GT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7913089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es-G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GT" sz="28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GT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82316437"/>
                  </a:ext>
                </a:extLst>
              </a:tr>
              <a:tr h="2032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GT" sz="28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Total de Cruceros </a:t>
                      </a:r>
                      <a:endParaRPr lang="es-GT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3687999"/>
                  </a:ext>
                </a:extLst>
              </a:tr>
              <a:tr h="2032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GT" sz="28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45</a:t>
                      </a:r>
                      <a:endParaRPr lang="es-GT" sz="2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4280175"/>
                  </a:ext>
                </a:extLst>
              </a:tr>
            </a:tbl>
          </a:graphicData>
        </a:graphic>
      </p:graphicFrame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xmlns="" id="{70E0E32E-59C0-F54E-A098-3132E369BF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837522"/>
              </p:ext>
            </p:extLst>
          </p:nvPr>
        </p:nvGraphicFramePr>
        <p:xfrm>
          <a:off x="1744198" y="5692436"/>
          <a:ext cx="4597401" cy="6267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8723">
                  <a:extLst>
                    <a:ext uri="{9D8B030D-6E8A-4147-A177-3AD203B41FA5}">
                      <a16:colId xmlns:a16="http://schemas.microsoft.com/office/drawing/2014/main" xmlns="" val="1776900415"/>
                    </a:ext>
                  </a:extLst>
                </a:gridCol>
                <a:gridCol w="1892861">
                  <a:extLst>
                    <a:ext uri="{9D8B030D-6E8A-4147-A177-3AD203B41FA5}">
                      <a16:colId xmlns:a16="http://schemas.microsoft.com/office/drawing/2014/main" xmlns="" val="1689074715"/>
                    </a:ext>
                  </a:extLst>
                </a:gridCol>
                <a:gridCol w="1055817">
                  <a:extLst>
                    <a:ext uri="{9D8B030D-6E8A-4147-A177-3AD203B41FA5}">
                      <a16:colId xmlns:a16="http://schemas.microsoft.com/office/drawing/2014/main" xmlns="" val="2466309649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Pasajeros</a:t>
                      </a:r>
                      <a:endParaRPr lang="es-GT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Tripulantes</a:t>
                      </a:r>
                      <a:endParaRPr lang="es-GT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Total</a:t>
                      </a:r>
                      <a:endParaRPr lang="es-GT" sz="18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898873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55,768</a:t>
                      </a:r>
                      <a:endParaRPr lang="es-GT" sz="1800" b="1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30,749</a:t>
                      </a:r>
                      <a:endParaRPr lang="es-GT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86,517</a:t>
                      </a:r>
                      <a:endParaRPr lang="es-GT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557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9508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outdoor, mountain, nature&#10;&#10;Description automatically generated">
            <a:extLst>
              <a:ext uri="{FF2B5EF4-FFF2-40B4-BE49-F238E27FC236}">
                <a16:creationId xmlns:a16="http://schemas.microsoft.com/office/drawing/2014/main" xmlns="" id="{6299AAC6-DF14-C448-80C8-12224ABF24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929" y="-11153"/>
            <a:ext cx="12254688" cy="6901439"/>
          </a:xfrm>
          <a:prstGeom prst="rect">
            <a:avLst/>
          </a:prstGeom>
        </p:spPr>
      </p:pic>
      <p:sp>
        <p:nvSpPr>
          <p:cNvPr id="23" name="Rectángulo 5">
            <a:extLst>
              <a:ext uri="{FF2B5EF4-FFF2-40B4-BE49-F238E27FC236}">
                <a16:creationId xmlns:a16="http://schemas.microsoft.com/office/drawing/2014/main" xmlns="" id="{268F5B99-B95E-BC45-94BB-DFB34638F9FD}"/>
              </a:ext>
            </a:extLst>
          </p:cNvPr>
          <p:cNvSpPr/>
          <p:nvPr/>
        </p:nvSpPr>
        <p:spPr>
          <a:xfrm rot="10800000">
            <a:off x="2264288" y="-21672"/>
            <a:ext cx="9959548" cy="690134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1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22" name="Rectángulo 5">
            <a:extLst>
              <a:ext uri="{FF2B5EF4-FFF2-40B4-BE49-F238E27FC236}">
                <a16:creationId xmlns:a16="http://schemas.microsoft.com/office/drawing/2014/main" xmlns="" id="{F3D336F5-8EEB-904F-9F1B-C30557D5E14E}"/>
              </a:ext>
            </a:extLst>
          </p:cNvPr>
          <p:cNvSpPr/>
          <p:nvPr/>
        </p:nvSpPr>
        <p:spPr>
          <a:xfrm rot="16200000">
            <a:off x="5017998" y="-304995"/>
            <a:ext cx="2135688" cy="12254687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384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8" name="AutoShape 2" descr="FITUR 2021 se celebrará de 19 al 23 de mayo">
            <a:extLst>
              <a:ext uri="{FF2B5EF4-FFF2-40B4-BE49-F238E27FC236}">
                <a16:creationId xmlns:a16="http://schemas.microsoft.com/office/drawing/2014/main" xmlns="" id="{8B0C57F3-91C7-174E-B9DD-52DDC81773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75150" y="22860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9" name="AutoShape 4" descr="FITUR 2021 se celebrará de 19 al 23 de mayo">
            <a:extLst>
              <a:ext uri="{FF2B5EF4-FFF2-40B4-BE49-F238E27FC236}">
                <a16:creationId xmlns:a16="http://schemas.microsoft.com/office/drawing/2014/main" xmlns="" id="{A6FD501B-70E8-D147-BFFC-31FDAACB1D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27550" y="2438400"/>
            <a:ext cx="3441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3AFE5EFD-B3AA-8A42-B240-379BFA3BBAF6}"/>
              </a:ext>
            </a:extLst>
          </p:cNvPr>
          <p:cNvSpPr txBox="1"/>
          <p:nvPr/>
        </p:nvSpPr>
        <p:spPr>
          <a:xfrm>
            <a:off x="6248400" y="1813173"/>
            <a:ext cx="560011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S" sz="4000" b="1" spc="-150" dirty="0">
                <a:solidFill>
                  <a:schemeClr val="bg1"/>
                </a:solidFill>
                <a:latin typeface="Century Gothic" panose="020B0502020202020204" pitchFamily="34" charset="0"/>
              </a:rPr>
              <a:t>RESULTADOS</a:t>
            </a:r>
          </a:p>
          <a:p>
            <a:pPr algn="ctr"/>
            <a:r>
              <a:rPr lang="es-US" sz="4000" b="1" spc="-150" dirty="0">
                <a:solidFill>
                  <a:schemeClr val="bg1"/>
                </a:solidFill>
                <a:latin typeface="Century Gothic" panose="020B0502020202020204" pitchFamily="34" charset="0"/>
              </a:rPr>
              <a:t> DE ACCIONES PARA</a:t>
            </a:r>
          </a:p>
          <a:p>
            <a:pPr algn="ctr"/>
            <a:r>
              <a:rPr lang="es-US" sz="4000" b="1" spc="-150" dirty="0">
                <a:solidFill>
                  <a:schemeClr val="bg1"/>
                </a:solidFill>
                <a:latin typeface="Century Gothic" panose="020B0502020202020204" pitchFamily="34" charset="0"/>
              </a:rPr>
              <a:t> LA RECUPERACIÓN </a:t>
            </a:r>
          </a:p>
          <a:p>
            <a:pPr algn="ctr"/>
            <a:r>
              <a:rPr lang="es-US" sz="4000" b="1" spc="-150" dirty="0">
                <a:solidFill>
                  <a:schemeClr val="bg1"/>
                </a:solidFill>
                <a:latin typeface="Century Gothic" panose="020B0502020202020204" pitchFamily="34" charset="0"/>
              </a:rPr>
              <a:t>DEL TURISMO</a:t>
            </a:r>
          </a:p>
          <a:p>
            <a:endParaRPr lang="es-GT" sz="4400" b="1" dirty="0"/>
          </a:p>
        </p:txBody>
      </p:sp>
      <p:pic>
        <p:nvPicPr>
          <p:cNvPr id="19" name="Imagen 8">
            <a:extLst>
              <a:ext uri="{FF2B5EF4-FFF2-40B4-BE49-F238E27FC236}">
                <a16:creationId xmlns:a16="http://schemas.microsoft.com/office/drawing/2014/main" xmlns="" id="{95F1D455-B7AE-6C4E-994A-03F0F219CB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7595" y="99280"/>
            <a:ext cx="871995" cy="871995"/>
          </a:xfrm>
          <a:prstGeom prst="rect">
            <a:avLst/>
          </a:prstGeom>
        </p:spPr>
      </p:pic>
      <p:pic>
        <p:nvPicPr>
          <p:cNvPr id="20" name="Imagen 10" descr="Imagen que contiene Texto&#10;&#10;Descripción generada automáticamente">
            <a:extLst>
              <a:ext uri="{FF2B5EF4-FFF2-40B4-BE49-F238E27FC236}">
                <a16:creationId xmlns:a16="http://schemas.microsoft.com/office/drawing/2014/main" xmlns="" id="{6A9DD8E9-9E04-4C41-B078-8149B98A2C1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9542" y="218005"/>
            <a:ext cx="752506" cy="634545"/>
          </a:xfrm>
          <a:prstGeom prst="rect">
            <a:avLst/>
          </a:prstGeom>
        </p:spPr>
      </p:pic>
      <p:pic>
        <p:nvPicPr>
          <p:cNvPr id="21" name="Imagen 9">
            <a:extLst>
              <a:ext uri="{FF2B5EF4-FFF2-40B4-BE49-F238E27FC236}">
                <a16:creationId xmlns:a16="http://schemas.microsoft.com/office/drawing/2014/main" xmlns="" id="{E66CD589-13BA-4143-BEAD-AD5F1B71C8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-37928" y="408536"/>
            <a:ext cx="8007178" cy="318251"/>
          </a:xfrm>
          <a:prstGeom prst="rect">
            <a:avLst/>
          </a:prstGeom>
          <a:noFill/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xmlns="" id="{A9A97BCC-DF03-C545-B776-56AFEAA56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526" y="5815168"/>
            <a:ext cx="2075309" cy="94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8571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CUNACIÓN 2021" id="{1C0A13DB-69FD-EF44-975D-8C3D44CE8C22}" vid="{C2DD1117-FBCD-4344-B684-EEBD3CFCA2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de Office</Template>
  <TotalTime>13478</TotalTime>
  <Words>575</Words>
  <Application>Microsoft Office PowerPoint</Application>
  <PresentationFormat>Personalizado</PresentationFormat>
  <Paragraphs>278</Paragraphs>
  <Slides>12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Presentación de PowerPoint</vt:lpstr>
      <vt:lpstr>Turismo Internacional</vt:lpstr>
      <vt:lpstr>Turismo Interno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Lionel Guillioli Villatoro</dc:creator>
  <cp:lastModifiedBy>Blanca  Del Cid</cp:lastModifiedBy>
  <cp:revision>50</cp:revision>
  <dcterms:created xsi:type="dcterms:W3CDTF">2021-07-29T20:59:43Z</dcterms:created>
  <dcterms:modified xsi:type="dcterms:W3CDTF">2021-09-20T13:50:17Z</dcterms:modified>
</cp:coreProperties>
</file>