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5"/>
  </p:notesMasterIdLst>
  <p:sldIdLst>
    <p:sldId id="474" r:id="rId3"/>
    <p:sldId id="260" r:id="rId4"/>
    <p:sldId id="475" r:id="rId5"/>
    <p:sldId id="476" r:id="rId6"/>
    <p:sldId id="477" r:id="rId7"/>
    <p:sldId id="478" r:id="rId8"/>
    <p:sldId id="479" r:id="rId9"/>
    <p:sldId id="480" r:id="rId10"/>
    <p:sldId id="481" r:id="rId11"/>
    <p:sldId id="482" r:id="rId12"/>
    <p:sldId id="483" r:id="rId13"/>
    <p:sldId id="484" r:id="rId14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4" userDrawn="1">
          <p15:clr>
            <a:srgbClr val="A4A3A4"/>
          </p15:clr>
        </p15:guide>
        <p15:guide id="2" pos="56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66DD00"/>
    <a:srgbClr val="0D2E4F"/>
    <a:srgbClr val="00B0F0"/>
    <a:srgbClr val="FF9300"/>
    <a:srgbClr val="228B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6"/>
    <p:restoredTop sz="96327"/>
  </p:normalViewPr>
  <p:slideViewPr>
    <p:cSldViewPr snapToGrid="0" snapToObjects="1" showGuides="1">
      <p:cViewPr varScale="1">
        <p:scale>
          <a:sx n="67" d="100"/>
          <a:sy n="67" d="100"/>
        </p:scale>
        <p:origin x="1278" y="360"/>
      </p:cViewPr>
      <p:guideLst>
        <p:guide orient="horz" pos="2704"/>
        <p:guide pos="56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BF7CA-8A92-8147-873F-D8304B47FB0B}" type="datetimeFigureOut">
              <a:rPr lang="es-ES_tradnl" smtClean="0"/>
              <a:t>17/01/2022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C6C4B-6342-2344-9A72-724E6C0783F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410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139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20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5333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667">
                <a:solidFill>
                  <a:srgbClr val="888888"/>
                </a:solidFill>
              </a:defRPr>
            </a:lvl1pPr>
            <a:lvl2pPr marL="1219170" lvl="1" indent="-304792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33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118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087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941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Só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060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072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75719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4267"/>
            </a:lvl1pPr>
            <a:lvl2pPr marL="1219170" lvl="1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3733"/>
            </a:lvl2pPr>
            <a:lvl3pPr marL="1828754" lvl="2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3pPr>
            <a:lvl4pPr marL="2438339" lvl="3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4pPr>
            <a:lvl5pPr marL="3047924" lvl="4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667"/>
            </a:lvl5pPr>
            <a:lvl6pPr marL="3657509" lvl="5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6pPr>
            <a:lvl7pPr marL="4267093" lvl="6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7pPr>
            <a:lvl8pPr marL="4876678" lvl="7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8pPr>
            <a:lvl9pPr marL="5486263" lvl="8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08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09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33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285038" y="1828801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244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031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2443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105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6872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8904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0300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772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893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19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365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17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0627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E608-B540-6946-B037-0993F8C61D74}" type="datetimeFigureOut">
              <a:rPr lang="es-ES" smtClean="0"/>
              <a:t>17/01/2022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4F6B-C3FA-5A45-A139-F12B9325F87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42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DAF27D9-EB69-EA4F-A194-09089593BA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F427BEE-F16E-6240-8DBF-26650A602ED6}"/>
              </a:ext>
            </a:extLst>
          </p:cNvPr>
          <p:cNvSpPr/>
          <p:nvPr/>
        </p:nvSpPr>
        <p:spPr>
          <a:xfrm>
            <a:off x="0" y="2344087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Reglamento para la gestión integral de</a:t>
            </a:r>
          </a:p>
          <a:p>
            <a:pPr algn="ctr"/>
            <a:r>
              <a:rPr lang="es-MX" sz="40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residuos y desechos sólidos comunes</a:t>
            </a:r>
          </a:p>
          <a:p>
            <a:pPr algn="ctr"/>
            <a:r>
              <a:rPr lang="es-MX" sz="40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164-2021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B9AB14-EEFE-0A49-AF3A-F71710EB0C2B}"/>
              </a:ext>
            </a:extLst>
          </p:cNvPr>
          <p:cNvSpPr/>
          <p:nvPr/>
        </p:nvSpPr>
        <p:spPr>
          <a:xfrm>
            <a:off x="170330" y="136224"/>
            <a:ext cx="11851341" cy="6585552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73C854E6-A5EF-5041-A27E-97861A06D448}"/>
              </a:ext>
            </a:extLst>
          </p:cNvPr>
          <p:cNvGrpSpPr/>
          <p:nvPr/>
        </p:nvGrpSpPr>
        <p:grpSpPr>
          <a:xfrm>
            <a:off x="4757383" y="-99493"/>
            <a:ext cx="2677234" cy="928957"/>
            <a:chOff x="5035826" y="-185555"/>
            <a:chExt cx="3604591" cy="1250735"/>
          </a:xfrm>
        </p:grpSpPr>
        <p:sp>
          <p:nvSpPr>
            <p:cNvPr id="8" name="Rectángulo redondeado 7">
              <a:extLst>
                <a:ext uri="{FF2B5EF4-FFF2-40B4-BE49-F238E27FC236}">
                  <a16:creationId xmlns:a16="http://schemas.microsoft.com/office/drawing/2014/main" id="{AEA09317-BA0C-DF4A-88E1-6C2D01222CB3}"/>
                </a:ext>
              </a:extLst>
            </p:cNvPr>
            <p:cNvSpPr/>
            <p:nvPr/>
          </p:nvSpPr>
          <p:spPr>
            <a:xfrm>
              <a:off x="5035826" y="-185555"/>
              <a:ext cx="3604591" cy="125073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72FDC00-E496-E44D-AA14-73A4BF366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62988" y="66260"/>
              <a:ext cx="3150266" cy="9459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71FB6E2-285B-2945-B65D-DD145E8E59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48207"/>
            <a:ext cx="12192000" cy="8123041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B536F45F-0E93-894A-951D-A93C9B70F82A}"/>
              </a:ext>
            </a:extLst>
          </p:cNvPr>
          <p:cNvGrpSpPr/>
          <p:nvPr/>
        </p:nvGrpSpPr>
        <p:grpSpPr>
          <a:xfrm>
            <a:off x="-4327278" y="-748207"/>
            <a:ext cx="12011699" cy="8681538"/>
            <a:chOff x="-2640329" y="-748207"/>
            <a:chExt cx="12011699" cy="8681538"/>
          </a:xfrm>
        </p:grpSpPr>
        <p:sp>
          <p:nvSpPr>
            <p:cNvPr id="20" name="Paralelogramo 19">
              <a:extLst>
                <a:ext uri="{FF2B5EF4-FFF2-40B4-BE49-F238E27FC236}">
                  <a16:creationId xmlns:a16="http://schemas.microsoft.com/office/drawing/2014/main" id="{EDCF4A30-1840-A44A-AE60-CCEA4E2F7ECC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7" name="Paralelogramo 16">
              <a:extLst>
                <a:ext uri="{FF2B5EF4-FFF2-40B4-BE49-F238E27FC236}">
                  <a16:creationId xmlns:a16="http://schemas.microsoft.com/office/drawing/2014/main" id="{045449E0-0CB7-474A-A178-95A057F6E269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8" name="Paralelogramo 17">
              <a:extLst>
                <a:ext uri="{FF2B5EF4-FFF2-40B4-BE49-F238E27FC236}">
                  <a16:creationId xmlns:a16="http://schemas.microsoft.com/office/drawing/2014/main" id="{1FE7034E-9934-6F4F-8861-DF4B248D25F0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49999E27-28FA-1348-9759-F4663D79F964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9" name="Rectángulo redondeado 8">
              <a:extLst>
                <a:ext uri="{FF2B5EF4-FFF2-40B4-BE49-F238E27FC236}">
                  <a16:creationId xmlns:a16="http://schemas.microsoft.com/office/drawing/2014/main" id="{F4853B34-2BC3-9B43-BD69-7941C83611F7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469BE43-4B85-0D45-8296-2916EF03F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73E607F9-C191-8945-991E-125FF4FDDB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4740" y="1303667"/>
            <a:ext cx="3759363" cy="440120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C3DEC08-5DF4-5F4D-AA08-072CCEB11F4B}"/>
              </a:ext>
            </a:extLst>
          </p:cNvPr>
          <p:cNvSpPr txBox="1"/>
          <p:nvPr/>
        </p:nvSpPr>
        <p:spPr>
          <a:xfrm>
            <a:off x="401950" y="2343735"/>
            <a:ext cx="6015941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Estable las normas sanitarias y ambientales que deben aplicarse para la gestión integral de los residuos y desechos sólidos comunes, para asegurar la protección de la salud humana y evitar la contaminación del ambiente.</a:t>
            </a:r>
          </a:p>
          <a:p>
            <a:pPr algn="just"/>
            <a:endParaRPr lang="es-G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1500" b="1" dirty="0">
                <a:latin typeface="Arial" panose="020B0604020202020204" pitchFamily="34" charset="0"/>
                <a:cs typeface="Arial" panose="020B0604020202020204" pitchFamily="34" charset="0"/>
              </a:rPr>
              <a:t>Corresponde velar por el cumplimiento</a:t>
            </a:r>
          </a:p>
          <a:p>
            <a:pPr algn="just"/>
            <a:endParaRPr lang="es-G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340 Municipalidades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Ministerio de Ambiente y Recursos Naturales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Ministerio de Salud Pública y Asistencia Social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G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1500" b="1" dirty="0">
                <a:latin typeface="Arial" panose="020B0604020202020204" pitchFamily="34" charset="0"/>
                <a:cs typeface="Arial" panose="020B0604020202020204" pitchFamily="34" charset="0"/>
              </a:rPr>
              <a:t>Ámbito de aplicación</a:t>
            </a:r>
          </a:p>
          <a:p>
            <a:pPr algn="just"/>
            <a:endParaRPr lang="es-G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Municipalidades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Sector Público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dirty="0">
                <a:latin typeface="Arial" panose="020B0604020202020204" pitchFamily="34" charset="0"/>
                <a:cs typeface="Arial" panose="020B0604020202020204" pitchFamily="34" charset="0"/>
              </a:rPr>
              <a:t>Sector Privado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GT" sz="15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Población en general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819D3ED-6E8D-7740-9E69-C2708D62FE8A}"/>
              </a:ext>
            </a:extLst>
          </p:cNvPr>
          <p:cNvSpPr txBox="1"/>
          <p:nvPr/>
        </p:nvSpPr>
        <p:spPr>
          <a:xfrm>
            <a:off x="538683" y="602752"/>
            <a:ext cx="679595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3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Reglamento para la ge</a:t>
            </a:r>
            <a:r>
              <a:rPr lang="es-GT" sz="2300" b="1" dirty="0">
                <a:solidFill>
                  <a:srgbClr val="1687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s-GT" sz="23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ión integral de</a:t>
            </a:r>
          </a:p>
          <a:p>
            <a:r>
              <a:rPr lang="es-GT" sz="23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residuos y desechos sólidos comunes </a:t>
            </a:r>
            <a:endParaRPr lang="es-GT" sz="2300" dirty="0">
              <a:solidFill>
                <a:srgbClr val="1488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2300" b="1" i="1" dirty="0">
                <a:latin typeface="Arial" panose="020B0604020202020204" pitchFamily="34" charset="0"/>
                <a:cs typeface="Arial" panose="020B0604020202020204" pitchFamily="34" charset="0"/>
              </a:rPr>
              <a:t>Acuerdo Gubernativo 164-2021</a:t>
            </a:r>
            <a:endParaRPr lang="es-GT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2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7DFA5AFE-834E-4647-B2FC-F9EAE76695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49187" y="-5305790"/>
            <a:ext cx="19460668" cy="12973779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0EC10F51-3B40-6448-9B51-5CCA8C711438}"/>
              </a:ext>
            </a:extLst>
          </p:cNvPr>
          <p:cNvGrpSpPr/>
          <p:nvPr/>
        </p:nvGrpSpPr>
        <p:grpSpPr>
          <a:xfrm>
            <a:off x="-5736978" y="-716457"/>
            <a:ext cx="12011699" cy="8681538"/>
            <a:chOff x="-2640329" y="-748207"/>
            <a:chExt cx="12011699" cy="8681538"/>
          </a:xfrm>
        </p:grpSpPr>
        <p:sp>
          <p:nvSpPr>
            <p:cNvPr id="18" name="Paralelogramo 17">
              <a:extLst>
                <a:ext uri="{FF2B5EF4-FFF2-40B4-BE49-F238E27FC236}">
                  <a16:creationId xmlns:a16="http://schemas.microsoft.com/office/drawing/2014/main" id="{52B4AEC2-A8B7-4F45-B133-156AB294F8B5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9" name="Paralelogramo 18">
              <a:extLst>
                <a:ext uri="{FF2B5EF4-FFF2-40B4-BE49-F238E27FC236}">
                  <a16:creationId xmlns:a16="http://schemas.microsoft.com/office/drawing/2014/main" id="{938C4E08-280B-674F-8E8A-74BB20468D67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20" name="Paralelogramo 19">
              <a:extLst>
                <a:ext uri="{FF2B5EF4-FFF2-40B4-BE49-F238E27FC236}">
                  <a16:creationId xmlns:a16="http://schemas.microsoft.com/office/drawing/2014/main" id="{7640530F-AE39-5646-9E76-F5774C45223A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3DCE9FEE-5DBD-4B41-9114-6DBAA118F7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67" t="12526" r="4538" b="11511"/>
          <a:stretch/>
        </p:blipFill>
        <p:spPr>
          <a:xfrm>
            <a:off x="1405229" y="1581630"/>
            <a:ext cx="5603591" cy="46316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374F528-A161-2846-8EF7-75072038CC36}"/>
              </a:ext>
            </a:extLst>
          </p:cNvPr>
          <p:cNvSpPr txBox="1"/>
          <p:nvPr/>
        </p:nvSpPr>
        <p:spPr>
          <a:xfrm>
            <a:off x="64885" y="381301"/>
            <a:ext cx="4840401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8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GT" sz="60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tapas </a:t>
            </a:r>
          </a:p>
        </p:txBody>
      </p:sp>
    </p:spTree>
    <p:extLst>
      <p:ext uri="{BB962C8B-B14F-4D97-AF65-F5344CB8AC3E}">
        <p14:creationId xmlns:p14="http://schemas.microsoft.com/office/powerpoint/2010/main" val="364911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1F5C60-D980-6C45-8925-DEC2E2BA9F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2701" y="0"/>
            <a:ext cx="10303099" cy="685800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952D8B11-D797-F448-9354-134A44AF0AD6}"/>
              </a:ext>
            </a:extLst>
          </p:cNvPr>
          <p:cNvGrpSpPr/>
          <p:nvPr/>
        </p:nvGrpSpPr>
        <p:grpSpPr>
          <a:xfrm>
            <a:off x="-3259810" y="-710775"/>
            <a:ext cx="12011699" cy="8681538"/>
            <a:chOff x="-2640329" y="-748207"/>
            <a:chExt cx="12011699" cy="8681538"/>
          </a:xfrm>
        </p:grpSpPr>
        <p:sp>
          <p:nvSpPr>
            <p:cNvPr id="9" name="Paralelogramo 8">
              <a:extLst>
                <a:ext uri="{FF2B5EF4-FFF2-40B4-BE49-F238E27FC236}">
                  <a16:creationId xmlns:a16="http://schemas.microsoft.com/office/drawing/2014/main" id="{9CCB9EEF-2436-084E-8231-8A78E5B365CC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0" name="Paralelogramo 9">
              <a:extLst>
                <a:ext uri="{FF2B5EF4-FFF2-40B4-BE49-F238E27FC236}">
                  <a16:creationId xmlns:a16="http://schemas.microsoft.com/office/drawing/2014/main" id="{F8140324-82D3-8248-9D19-4D1D95B89CB0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2" name="Paralelogramo 11">
              <a:extLst>
                <a:ext uri="{FF2B5EF4-FFF2-40B4-BE49-F238E27FC236}">
                  <a16:creationId xmlns:a16="http://schemas.microsoft.com/office/drawing/2014/main" id="{327B9442-B03F-244F-B89A-2492268EA04A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374F528-A161-2846-8EF7-75072038CC36}"/>
              </a:ext>
            </a:extLst>
          </p:cNvPr>
          <p:cNvSpPr txBox="1"/>
          <p:nvPr/>
        </p:nvSpPr>
        <p:spPr>
          <a:xfrm>
            <a:off x="416773" y="1594511"/>
            <a:ext cx="48557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2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Economía</a:t>
            </a:r>
            <a:endParaRPr lang="es-GT" sz="3200" dirty="0">
              <a:solidFill>
                <a:srgbClr val="1488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GT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Circular</a:t>
            </a:r>
            <a:endParaRPr lang="es-G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31EC0C-685C-0F4E-9E00-A1554972700C}"/>
              </a:ext>
            </a:extLst>
          </p:cNvPr>
          <p:cNvSpPr txBox="1"/>
          <p:nvPr/>
        </p:nvSpPr>
        <p:spPr>
          <a:xfrm>
            <a:off x="416773" y="2678167"/>
            <a:ext cx="49985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El MARN, en conjunto con los entes sujetos al reglamento, promoverán la </a:t>
            </a:r>
            <a:r>
              <a:rPr lang="es-GT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recuperación y reutilización</a:t>
            </a:r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 de los productos y materiales luego de su uso dentro del ciclo de vida correspondiente, para lo cual facilitará alianzas y colaboraciones entre actores y </a:t>
            </a:r>
            <a:r>
              <a:rPr lang="es-GT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sectores públicos y privados</a:t>
            </a:r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, así como el impulso de modelos de negocio que responden a los fundamentos del desarrollo sustentable.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3FEC107-31C3-B040-850D-28F0530CA4E8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7" name="Rectángulo redondeado 16">
              <a:extLst>
                <a:ext uri="{FF2B5EF4-FFF2-40B4-BE49-F238E27FC236}">
                  <a16:creationId xmlns:a16="http://schemas.microsoft.com/office/drawing/2014/main" id="{24E49BC6-BD58-CE4E-8D78-9EBB3090E46B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29A34B23-247F-8F45-97CC-43FACB9E1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250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513CF77-6623-374C-905E-D275AFA9C7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1270000"/>
            <a:ext cx="12192000" cy="8128000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B7051D4-9ADA-C546-B874-92598C0D72DE}"/>
              </a:ext>
            </a:extLst>
          </p:cNvPr>
          <p:cNvGrpSpPr/>
          <p:nvPr/>
        </p:nvGrpSpPr>
        <p:grpSpPr>
          <a:xfrm>
            <a:off x="-4977853" y="-796749"/>
            <a:ext cx="12011699" cy="8681538"/>
            <a:chOff x="-2640329" y="-748207"/>
            <a:chExt cx="12011699" cy="8681538"/>
          </a:xfrm>
        </p:grpSpPr>
        <p:sp>
          <p:nvSpPr>
            <p:cNvPr id="13" name="Paralelogramo 12">
              <a:extLst>
                <a:ext uri="{FF2B5EF4-FFF2-40B4-BE49-F238E27FC236}">
                  <a16:creationId xmlns:a16="http://schemas.microsoft.com/office/drawing/2014/main" id="{E5CA43F9-BC36-F142-9842-747686A8D86E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4" name="Paralelogramo 13">
              <a:extLst>
                <a:ext uri="{FF2B5EF4-FFF2-40B4-BE49-F238E27FC236}">
                  <a16:creationId xmlns:a16="http://schemas.microsoft.com/office/drawing/2014/main" id="{A11E467A-BEE1-5A48-8E61-8F889CBFD37D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5" name="Paralelogramo 14">
              <a:extLst>
                <a:ext uri="{FF2B5EF4-FFF2-40B4-BE49-F238E27FC236}">
                  <a16:creationId xmlns:a16="http://schemas.microsoft.com/office/drawing/2014/main" id="{B54C01D2-79B1-1D41-955B-E8428662043B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F67CCC5B-8D54-B541-A747-28EC8CC7E073}"/>
              </a:ext>
            </a:extLst>
          </p:cNvPr>
          <p:cNvSpPr txBox="1"/>
          <p:nvPr/>
        </p:nvSpPr>
        <p:spPr>
          <a:xfrm>
            <a:off x="315961" y="2557716"/>
            <a:ext cx="42859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Las entidades del Organismo Ejecutivo deben adaptarse a las disposiciones del acuerdo Gubernativo 164-2021 en </a:t>
            </a:r>
            <a:r>
              <a:rPr lang="es-GT" sz="2400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plazo de un año</a:t>
            </a:r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G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El plazo para los demás entes sujetos al reglamento, para adaptarse, es de </a:t>
            </a:r>
            <a:r>
              <a:rPr lang="es-GT" sz="2400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meses</a:t>
            </a:r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F479F187-F777-9B41-BA06-A4BA7574AC73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9" name="Rectángulo redondeado 18">
              <a:extLst>
                <a:ext uri="{FF2B5EF4-FFF2-40B4-BE49-F238E27FC236}">
                  <a16:creationId xmlns:a16="http://schemas.microsoft.com/office/drawing/2014/main" id="{EE74E2F1-C7AF-204B-83E7-3AAAEF0E83E7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5A2050AE-F393-3C4F-B1BC-D4BCBCD57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042D5A-1A88-455C-A786-4C505BBF010A}"/>
              </a:ext>
            </a:extLst>
          </p:cNvPr>
          <p:cNvSpPr txBox="1"/>
          <p:nvPr/>
        </p:nvSpPr>
        <p:spPr>
          <a:xfrm>
            <a:off x="315961" y="422299"/>
            <a:ext cx="5420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54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endParaRPr lang="es-GT" sz="5400" dirty="0">
              <a:solidFill>
                <a:srgbClr val="1488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740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DB488A6B-830A-D146-925E-B1D6FBFE3B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7221" y="-15334404"/>
            <a:ext cx="15544799" cy="23317199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6CCA17A8-ED5F-3647-895F-78D460677694}"/>
              </a:ext>
            </a:extLst>
          </p:cNvPr>
          <p:cNvGrpSpPr/>
          <p:nvPr/>
        </p:nvGrpSpPr>
        <p:grpSpPr>
          <a:xfrm>
            <a:off x="-4487031" y="-698743"/>
            <a:ext cx="12011699" cy="8681538"/>
            <a:chOff x="-2640329" y="-748207"/>
            <a:chExt cx="12011699" cy="8681538"/>
          </a:xfrm>
        </p:grpSpPr>
        <p:sp>
          <p:nvSpPr>
            <p:cNvPr id="18" name="Paralelogramo 17">
              <a:extLst>
                <a:ext uri="{FF2B5EF4-FFF2-40B4-BE49-F238E27FC236}">
                  <a16:creationId xmlns:a16="http://schemas.microsoft.com/office/drawing/2014/main" id="{BD07DE30-0341-E044-814F-C434A4B46C0A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9" name="Paralelogramo 18">
              <a:extLst>
                <a:ext uri="{FF2B5EF4-FFF2-40B4-BE49-F238E27FC236}">
                  <a16:creationId xmlns:a16="http://schemas.microsoft.com/office/drawing/2014/main" id="{EB222C5D-D6ED-9545-A010-3DA8A97D233F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20" name="Paralelogramo 19">
              <a:extLst>
                <a:ext uri="{FF2B5EF4-FFF2-40B4-BE49-F238E27FC236}">
                  <a16:creationId xmlns:a16="http://schemas.microsoft.com/office/drawing/2014/main" id="{C5DDE8DB-0C2A-AB47-8784-C56FAFBF27EB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821B2491-2BA4-B04F-ABA6-1B70062F2B95}"/>
              </a:ext>
            </a:extLst>
          </p:cNvPr>
          <p:cNvGrpSpPr/>
          <p:nvPr/>
        </p:nvGrpSpPr>
        <p:grpSpPr>
          <a:xfrm>
            <a:off x="452927" y="510424"/>
            <a:ext cx="5486400" cy="6243557"/>
            <a:chOff x="354848" y="787331"/>
            <a:chExt cx="4855771" cy="6243557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F67CCC5B-8D54-B541-A747-28EC8CC7E073}"/>
                </a:ext>
              </a:extLst>
            </p:cNvPr>
            <p:cNvSpPr txBox="1"/>
            <p:nvPr/>
          </p:nvSpPr>
          <p:spPr>
            <a:xfrm>
              <a:off x="354848" y="2198796"/>
              <a:ext cx="4394398" cy="483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GT" sz="2800" dirty="0">
                  <a:latin typeface="Arial" panose="020B0604020202020204" pitchFamily="34" charset="0"/>
                  <a:cs typeface="Arial" panose="020B0604020202020204" pitchFamily="34" charset="0"/>
                </a:rPr>
                <a:t>Los espacios de almacenamiento temporal de residuos y desechos deberán contar con normas mínimas aplicables a los espacios o sitios, así como la infraestructura, recipientes o contenedores, vehículos de recolección, procedimientos autorizados y transporte adecuado. </a:t>
              </a:r>
              <a:endParaRPr lang="es-G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41BEA94A-0DA1-0D4B-AC75-6303497BFE66}"/>
                </a:ext>
              </a:extLst>
            </p:cNvPr>
            <p:cNvSpPr txBox="1"/>
            <p:nvPr/>
          </p:nvSpPr>
          <p:spPr>
            <a:xfrm>
              <a:off x="354848" y="787331"/>
              <a:ext cx="48557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4000" b="1" dirty="0">
                  <a:solidFill>
                    <a:srgbClr val="1488C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Espacios de </a:t>
              </a:r>
              <a:endParaRPr lang="es-GT" sz="4000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GT" sz="4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almacenamiento</a:t>
              </a:r>
              <a:endParaRPr lang="es-GT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4566C8C-FC83-BB4E-9669-7EE97C2F20F0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23" name="Rectángulo redondeado 22">
              <a:extLst>
                <a:ext uri="{FF2B5EF4-FFF2-40B4-BE49-F238E27FC236}">
                  <a16:creationId xmlns:a16="http://schemas.microsoft.com/office/drawing/2014/main" id="{1D0C837D-9D40-404D-B8A8-0477726D2439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49185A35-BD38-D448-8475-5F1DBED92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286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DF00406-4306-7848-8EA1-D4BD8CA940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" y="-93993"/>
            <a:ext cx="13521279" cy="9014186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7B2A8C5C-A7D3-EF43-91FD-9471FDD14531}"/>
              </a:ext>
            </a:extLst>
          </p:cNvPr>
          <p:cNvGrpSpPr/>
          <p:nvPr/>
        </p:nvGrpSpPr>
        <p:grpSpPr>
          <a:xfrm>
            <a:off x="-4110513" y="-501353"/>
            <a:ext cx="12011699" cy="8681538"/>
            <a:chOff x="-2640329" y="-748207"/>
            <a:chExt cx="12011699" cy="8681538"/>
          </a:xfrm>
        </p:grpSpPr>
        <p:sp>
          <p:nvSpPr>
            <p:cNvPr id="10" name="Paralelogramo 9">
              <a:extLst>
                <a:ext uri="{FF2B5EF4-FFF2-40B4-BE49-F238E27FC236}">
                  <a16:creationId xmlns:a16="http://schemas.microsoft.com/office/drawing/2014/main" id="{E39FDCAD-AA44-0249-AA40-5778F42A508B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2" name="Paralelogramo 11">
              <a:extLst>
                <a:ext uri="{FF2B5EF4-FFF2-40B4-BE49-F238E27FC236}">
                  <a16:creationId xmlns:a16="http://schemas.microsoft.com/office/drawing/2014/main" id="{D01BF011-28CC-044C-B709-A424E64597D1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Paralelogramo 12">
              <a:extLst>
                <a:ext uri="{FF2B5EF4-FFF2-40B4-BE49-F238E27FC236}">
                  <a16:creationId xmlns:a16="http://schemas.microsoft.com/office/drawing/2014/main" id="{2FEBE10A-5D7E-514E-A25D-23E329F78415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BD6FC8F4-7918-2444-AB5F-D82471B84BAC}"/>
              </a:ext>
            </a:extLst>
          </p:cNvPr>
          <p:cNvGrpSpPr/>
          <p:nvPr/>
        </p:nvGrpSpPr>
        <p:grpSpPr>
          <a:xfrm>
            <a:off x="538683" y="1279545"/>
            <a:ext cx="5161362" cy="5975834"/>
            <a:chOff x="646259" y="1743301"/>
            <a:chExt cx="4855771" cy="4430405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F67CCC5B-8D54-B541-A747-28EC8CC7E073}"/>
                </a:ext>
              </a:extLst>
            </p:cNvPr>
            <p:cNvSpPr txBox="1"/>
            <p:nvPr/>
          </p:nvSpPr>
          <p:spPr>
            <a:xfrm>
              <a:off x="725791" y="3019458"/>
              <a:ext cx="4696705" cy="3154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GT" b="1" dirty="0">
                  <a:latin typeface="Arial" panose="020B0604020202020204" pitchFamily="34" charset="0"/>
                  <a:cs typeface="Arial" panose="020B0604020202020204" pitchFamily="34" charset="0"/>
                </a:rPr>
                <a:t>Todas las obras de infraestructura e instalación deben tener una autorización sanitaria antes de su ejecución</a:t>
              </a:r>
              <a:r>
                <a:rPr lang="es-GT" dirty="0">
                  <a:latin typeface="Arial" panose="020B0604020202020204" pitchFamily="34" charset="0"/>
                  <a:cs typeface="Arial" panose="020B0604020202020204" pitchFamily="34" charset="0"/>
                </a:rPr>
                <a:t>, de conformidad con las normas del Ministerio de Salud. También los entes encargados de la recolección y transporte, transferencia y reciclaje, entre otros, deberán contar con una autorización ambiental, de conformidad a lo establecido en el artículo 8 de la Ley de Protección y Mejoramiento del Medio Ambiente.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2B8A0DF6-BCBA-0E42-BD1F-6BBD1E78B903}"/>
                </a:ext>
              </a:extLst>
            </p:cNvPr>
            <p:cNvSpPr txBox="1"/>
            <p:nvPr/>
          </p:nvSpPr>
          <p:spPr>
            <a:xfrm>
              <a:off x="646259" y="1743301"/>
              <a:ext cx="48557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3000" b="1" dirty="0">
                  <a:solidFill>
                    <a:srgbClr val="1488C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Autorización </a:t>
              </a:r>
              <a:endParaRPr lang="es-GT" sz="3000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GT" sz="3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Sanitaria</a:t>
              </a:r>
              <a:endParaRPr lang="es-GT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89374DE7-C899-CB40-B8E2-021AFA721C8E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D2DE5E95-4A33-AF48-B3D5-87C74193E5F9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763FEF9-F720-574B-B15E-4E43F53AA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0473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0378FA08-FBB6-B149-8E52-502FAD5FE6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311350" y="-2016138"/>
            <a:ext cx="15260432" cy="10173621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2DF281B0-7901-0C49-9159-BF5BBA4E5D70}"/>
              </a:ext>
            </a:extLst>
          </p:cNvPr>
          <p:cNvGrpSpPr/>
          <p:nvPr/>
        </p:nvGrpSpPr>
        <p:grpSpPr>
          <a:xfrm>
            <a:off x="-5204207" y="-662885"/>
            <a:ext cx="12011699" cy="8681538"/>
            <a:chOff x="-2640329" y="-748207"/>
            <a:chExt cx="12011699" cy="8681538"/>
          </a:xfrm>
        </p:grpSpPr>
        <p:sp>
          <p:nvSpPr>
            <p:cNvPr id="15" name="Paralelogramo 14">
              <a:extLst>
                <a:ext uri="{FF2B5EF4-FFF2-40B4-BE49-F238E27FC236}">
                  <a16:creationId xmlns:a16="http://schemas.microsoft.com/office/drawing/2014/main" id="{1B83EA9B-CE66-0B45-8520-52C924227FF1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6" name="Paralelogramo 15">
              <a:extLst>
                <a:ext uri="{FF2B5EF4-FFF2-40B4-BE49-F238E27FC236}">
                  <a16:creationId xmlns:a16="http://schemas.microsoft.com/office/drawing/2014/main" id="{A69035CA-4DFA-F54D-B87C-54522F4388B2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7" name="Paralelogramo 16">
              <a:extLst>
                <a:ext uri="{FF2B5EF4-FFF2-40B4-BE49-F238E27FC236}">
                  <a16:creationId xmlns:a16="http://schemas.microsoft.com/office/drawing/2014/main" id="{3747DEE3-BACB-5041-A46E-2734F061C925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1D679CA1-00D1-D44E-B0EC-99BE0022C6E8}"/>
              </a:ext>
            </a:extLst>
          </p:cNvPr>
          <p:cNvSpPr txBox="1"/>
          <p:nvPr/>
        </p:nvSpPr>
        <p:spPr>
          <a:xfrm>
            <a:off x="366880" y="1707551"/>
            <a:ext cx="46922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El MARN sancionará a todo ente sujeto al Reglamento que cometa infracción a este, de conformidad con el Decreto No. 68-86 </a:t>
            </a:r>
            <a:r>
              <a:rPr lang="es-GT" sz="2400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“Ley de Protección y Mejoramiento del Medio Ambiente”.</a:t>
            </a:r>
          </a:p>
          <a:p>
            <a:pPr algn="just"/>
            <a:endParaRPr lang="es-G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400" b="1" dirty="0">
                <a:solidFill>
                  <a:srgbClr val="1588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Destino de las multas: </a:t>
            </a:r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Las sanciones impuestas por el MARN, irán a fondos privativos de este.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16879E2-29F9-044D-BA34-00FC327A0C19}"/>
              </a:ext>
            </a:extLst>
          </p:cNvPr>
          <p:cNvSpPr txBox="1"/>
          <p:nvPr/>
        </p:nvSpPr>
        <p:spPr>
          <a:xfrm>
            <a:off x="366881" y="1062675"/>
            <a:ext cx="2132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000" b="1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Sanciones</a:t>
            </a:r>
            <a:endParaRPr lang="es-GT" sz="3000" dirty="0">
              <a:solidFill>
                <a:srgbClr val="1488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39E1B767-1162-8847-9F0B-02F47D1F4F95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9" name="Rectángulo redondeado 18">
              <a:extLst>
                <a:ext uri="{FF2B5EF4-FFF2-40B4-BE49-F238E27FC236}">
                  <a16:creationId xmlns:a16="http://schemas.microsoft.com/office/drawing/2014/main" id="{A8D14870-18FD-4246-8174-9D06972B0912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F5151103-BF82-E44E-A4F1-6CBD423E3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06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C3D329FD-EF8A-C846-936D-48820B6794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4693"/>
            <a:ext cx="13178808" cy="8782693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621F81EB-49A4-4F47-89BC-F1951D0FE369}"/>
              </a:ext>
            </a:extLst>
          </p:cNvPr>
          <p:cNvGrpSpPr/>
          <p:nvPr/>
        </p:nvGrpSpPr>
        <p:grpSpPr>
          <a:xfrm>
            <a:off x="-5166079" y="-631893"/>
            <a:ext cx="12011699" cy="8681538"/>
            <a:chOff x="-2640329" y="-748207"/>
            <a:chExt cx="12011699" cy="8681538"/>
          </a:xfrm>
        </p:grpSpPr>
        <p:sp>
          <p:nvSpPr>
            <p:cNvPr id="14" name="Paralelogramo 13">
              <a:extLst>
                <a:ext uri="{FF2B5EF4-FFF2-40B4-BE49-F238E27FC236}">
                  <a16:creationId xmlns:a16="http://schemas.microsoft.com/office/drawing/2014/main" id="{4FEE48CE-6A75-1D4B-9119-3993F725FFAC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5" name="Paralelogramo 14">
              <a:extLst>
                <a:ext uri="{FF2B5EF4-FFF2-40B4-BE49-F238E27FC236}">
                  <a16:creationId xmlns:a16="http://schemas.microsoft.com/office/drawing/2014/main" id="{9F9DE3F6-81A2-A64E-AB86-FC6DD67A60C9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6" name="Paralelogramo 15">
              <a:extLst>
                <a:ext uri="{FF2B5EF4-FFF2-40B4-BE49-F238E27FC236}">
                  <a16:creationId xmlns:a16="http://schemas.microsoft.com/office/drawing/2014/main" id="{D0DE4B12-096C-6543-9ECA-1780B74EE6CE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D0F1E284-BEEE-A344-AB92-A831D5B946EB}"/>
              </a:ext>
            </a:extLst>
          </p:cNvPr>
          <p:cNvGrpSpPr/>
          <p:nvPr/>
        </p:nvGrpSpPr>
        <p:grpSpPr>
          <a:xfrm>
            <a:off x="538683" y="2017064"/>
            <a:ext cx="4122318" cy="2823872"/>
            <a:chOff x="485542" y="2247897"/>
            <a:chExt cx="4122318" cy="2823872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D679CA1-00D1-D44E-B0EC-99BE0022C6E8}"/>
                </a:ext>
              </a:extLst>
            </p:cNvPr>
            <p:cNvSpPr txBox="1"/>
            <p:nvPr/>
          </p:nvSpPr>
          <p:spPr>
            <a:xfrm>
              <a:off x="485542" y="3040444"/>
              <a:ext cx="4122318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GT" dirty="0">
                  <a:latin typeface="Arial" panose="020B0604020202020204" pitchFamily="34" charset="0"/>
                  <a:cs typeface="Arial" panose="020B0604020202020204" pitchFamily="34" charset="0"/>
                </a:rPr>
                <a:t>El incumplimiento, omisión y violación a las normas establecidas en el reglamento, así como toda infracción cometida por los entes sujetos a la reglamentación que incumplan las disposiciones, podría recibir sanciones de uno hasta 40 salarios mínimos.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699C865-7F79-5345-86E9-B73A4715B5A2}"/>
                </a:ext>
              </a:extLst>
            </p:cNvPr>
            <p:cNvSpPr txBox="1"/>
            <p:nvPr/>
          </p:nvSpPr>
          <p:spPr>
            <a:xfrm>
              <a:off x="485542" y="2247897"/>
              <a:ext cx="2132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3000" b="1" dirty="0">
                  <a:solidFill>
                    <a:srgbClr val="1488C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Sanciones</a:t>
              </a:r>
              <a:endParaRPr lang="es-GT" sz="3000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AE74591-FA98-1B45-A06B-6574978E6C35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8" name="Rectángulo redondeado 17">
              <a:extLst>
                <a:ext uri="{FF2B5EF4-FFF2-40B4-BE49-F238E27FC236}">
                  <a16:creationId xmlns:a16="http://schemas.microsoft.com/office/drawing/2014/main" id="{239243EC-845C-924D-99AB-65B12CA6A5E3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DACA58D-B5C1-174A-9F8E-75A805712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8522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7E4539F8-E4AB-EA43-8209-5426E18398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90655" y="-58135"/>
            <a:ext cx="13268486" cy="8842906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C2BA67B9-2198-724E-97F5-55084B273751}"/>
              </a:ext>
            </a:extLst>
          </p:cNvPr>
          <p:cNvGrpSpPr/>
          <p:nvPr/>
        </p:nvGrpSpPr>
        <p:grpSpPr>
          <a:xfrm>
            <a:off x="-4085955" y="-644956"/>
            <a:ext cx="12011699" cy="8681538"/>
            <a:chOff x="-2640329" y="-748207"/>
            <a:chExt cx="12011699" cy="8681538"/>
          </a:xfrm>
        </p:grpSpPr>
        <p:sp>
          <p:nvSpPr>
            <p:cNvPr id="17" name="Paralelogramo 16">
              <a:extLst>
                <a:ext uri="{FF2B5EF4-FFF2-40B4-BE49-F238E27FC236}">
                  <a16:creationId xmlns:a16="http://schemas.microsoft.com/office/drawing/2014/main" id="{4E8BE053-8394-744C-90E7-AB4DC31526AA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8" name="Paralelogramo 17">
              <a:extLst>
                <a:ext uri="{FF2B5EF4-FFF2-40B4-BE49-F238E27FC236}">
                  <a16:creationId xmlns:a16="http://schemas.microsoft.com/office/drawing/2014/main" id="{814CB649-A3A3-2148-BC21-1509B4074E6C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9" name="Paralelogramo 18">
              <a:extLst>
                <a:ext uri="{FF2B5EF4-FFF2-40B4-BE49-F238E27FC236}">
                  <a16:creationId xmlns:a16="http://schemas.microsoft.com/office/drawing/2014/main" id="{ED8E8ABA-7F5B-BF49-974A-7F906F4E50AF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5876BC96-77DA-D249-815C-55C1E6B0DC00}"/>
              </a:ext>
            </a:extLst>
          </p:cNvPr>
          <p:cNvGrpSpPr/>
          <p:nvPr/>
        </p:nvGrpSpPr>
        <p:grpSpPr>
          <a:xfrm>
            <a:off x="664802" y="1664256"/>
            <a:ext cx="4881456" cy="3529489"/>
            <a:chOff x="179294" y="1871216"/>
            <a:chExt cx="4881456" cy="3529489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971F0E5C-9616-6C43-8CEA-660233AAEC4D}"/>
                </a:ext>
              </a:extLst>
            </p:cNvPr>
            <p:cNvSpPr txBox="1"/>
            <p:nvPr/>
          </p:nvSpPr>
          <p:spPr>
            <a:xfrm>
              <a:off x="179294" y="3092381"/>
              <a:ext cx="488145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GT" sz="1600" dirty="0">
                  <a:latin typeface="Arial" panose="020B0604020202020204" pitchFamily="34" charset="0"/>
                  <a:cs typeface="Arial" panose="020B0604020202020204" pitchFamily="34" charset="0"/>
                </a:rPr>
                <a:t>A través de la implementación del acuerdo gubernativo 164-2021, se incorpora de manera activa a la </a:t>
              </a:r>
              <a:r>
                <a:rPr lang="es-GT" sz="1600" b="1" dirty="0">
                  <a:solidFill>
                    <a:srgbClr val="1588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población en general y el sector privado</a:t>
              </a:r>
              <a:r>
                <a:rPr lang="es-GT" sz="1600" dirty="0">
                  <a:latin typeface="Arial" panose="020B0604020202020204" pitchFamily="34" charset="0"/>
                  <a:cs typeface="Arial" panose="020B0604020202020204" pitchFamily="34" charset="0"/>
                </a:rPr>
                <a:t>, mediante el llamado a la </a:t>
              </a:r>
              <a:r>
                <a:rPr lang="es-GT" sz="1600" b="1" dirty="0">
                  <a:solidFill>
                    <a:srgbClr val="1588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clasificación desde el origen, recuperación y reciclaje a nivel domiciliar</a:t>
              </a:r>
              <a:r>
                <a:rPr lang="es-GT" sz="1600" dirty="0">
                  <a:latin typeface="Arial" panose="020B0604020202020204" pitchFamily="34" charset="0"/>
                  <a:cs typeface="Arial" panose="020B0604020202020204" pitchFamily="34" charset="0"/>
                </a:rPr>
                <a:t>, promoción de la </a:t>
              </a:r>
              <a:r>
                <a:rPr lang="es-GT" sz="1600" b="1" dirty="0">
                  <a:solidFill>
                    <a:srgbClr val="1588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economía circular </a:t>
              </a:r>
              <a:r>
                <a:rPr lang="es-GT" sz="1600" dirty="0">
                  <a:latin typeface="Arial" panose="020B0604020202020204" pitchFamily="34" charset="0"/>
                  <a:cs typeface="Arial" panose="020B0604020202020204" pitchFamily="34" charset="0"/>
                </a:rPr>
                <a:t>y la facultad de </a:t>
              </a:r>
              <a:r>
                <a:rPr lang="es-GT" sz="1600" b="1" dirty="0">
                  <a:solidFill>
                    <a:srgbClr val="1588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denunciar</a:t>
              </a:r>
              <a:r>
                <a:rPr lang="es-GT" sz="1600" dirty="0">
                  <a:latin typeface="Arial" panose="020B0604020202020204" pitchFamily="34" charset="0"/>
                  <a:cs typeface="Arial" panose="020B0604020202020204" pitchFamily="34" charset="0"/>
                </a:rPr>
                <a:t> ante la autoridad competente todo hecho u omisión que violente las disposiciones del reglamento. 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669421DB-7381-384E-BA4C-C50E88594B61}"/>
                </a:ext>
              </a:extLst>
            </p:cNvPr>
            <p:cNvSpPr txBox="1"/>
            <p:nvPr/>
          </p:nvSpPr>
          <p:spPr>
            <a:xfrm>
              <a:off x="204979" y="1871216"/>
              <a:ext cx="48557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3000" b="1" dirty="0">
                  <a:solidFill>
                    <a:srgbClr val="1488C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Participación </a:t>
              </a:r>
              <a:endParaRPr lang="es-GT" sz="3000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GT" sz="3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Ciudadana</a:t>
              </a:r>
              <a:endParaRPr lang="es-GT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D5C9553D-9C12-C546-9438-4FE825E9C61C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22" name="Rectángulo redondeado 21">
              <a:extLst>
                <a:ext uri="{FF2B5EF4-FFF2-40B4-BE49-F238E27FC236}">
                  <a16:creationId xmlns:a16="http://schemas.microsoft.com/office/drawing/2014/main" id="{C8132FDC-C3DC-D54B-95B9-24240FA6F27F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A1190638-ACA8-0240-BF12-F1BF15228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9025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EB0AECD-43CA-7340-ACE0-56B05BEAFDE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08040" y="-2669908"/>
            <a:ext cx="19516923" cy="130077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CD8AAE37-610B-FB4E-B0CC-94BD68301E98}"/>
              </a:ext>
            </a:extLst>
          </p:cNvPr>
          <p:cNvGrpSpPr/>
          <p:nvPr/>
        </p:nvGrpSpPr>
        <p:grpSpPr>
          <a:xfrm>
            <a:off x="-4408683" y="-598648"/>
            <a:ext cx="12011699" cy="8681538"/>
            <a:chOff x="-2640329" y="-748207"/>
            <a:chExt cx="12011699" cy="8681538"/>
          </a:xfrm>
        </p:grpSpPr>
        <p:sp>
          <p:nvSpPr>
            <p:cNvPr id="10" name="Paralelogramo 9">
              <a:extLst>
                <a:ext uri="{FF2B5EF4-FFF2-40B4-BE49-F238E27FC236}">
                  <a16:creationId xmlns:a16="http://schemas.microsoft.com/office/drawing/2014/main" id="{17705A1E-F1D2-A34F-ACFA-F87A4F776191}"/>
                </a:ext>
              </a:extLst>
            </p:cNvPr>
            <p:cNvSpPr/>
            <p:nvPr/>
          </p:nvSpPr>
          <p:spPr>
            <a:xfrm>
              <a:off x="-1906230" y="-748207"/>
              <a:ext cx="11277600" cy="8308842"/>
            </a:xfrm>
            <a:prstGeom prst="parallelogram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2" name="Paralelogramo 11">
              <a:extLst>
                <a:ext uri="{FF2B5EF4-FFF2-40B4-BE49-F238E27FC236}">
                  <a16:creationId xmlns:a16="http://schemas.microsoft.com/office/drawing/2014/main" id="{078F709D-5D2F-3F4C-9A17-CFF33CC366EC}"/>
                </a:ext>
              </a:extLst>
            </p:cNvPr>
            <p:cNvSpPr/>
            <p:nvPr/>
          </p:nvSpPr>
          <p:spPr>
            <a:xfrm>
              <a:off x="-2640329" y="-748207"/>
              <a:ext cx="11784026" cy="8123040"/>
            </a:xfrm>
            <a:prstGeom prst="parallelogram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13" name="Paralelogramo 12">
              <a:extLst>
                <a:ext uri="{FF2B5EF4-FFF2-40B4-BE49-F238E27FC236}">
                  <a16:creationId xmlns:a16="http://schemas.microsoft.com/office/drawing/2014/main" id="{1A343348-3F1D-D446-A524-7C6A57FDDC8C}"/>
                </a:ext>
              </a:extLst>
            </p:cNvPr>
            <p:cNvSpPr/>
            <p:nvPr/>
          </p:nvSpPr>
          <p:spPr>
            <a:xfrm>
              <a:off x="-1860745" y="-161386"/>
              <a:ext cx="10654285" cy="8094717"/>
            </a:xfrm>
            <a:prstGeom prst="parallelogram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D04A7FA6-649E-B94B-9F18-88DB486ED9C3}"/>
              </a:ext>
            </a:extLst>
          </p:cNvPr>
          <p:cNvGrpSpPr/>
          <p:nvPr/>
        </p:nvGrpSpPr>
        <p:grpSpPr>
          <a:xfrm>
            <a:off x="455911" y="560356"/>
            <a:ext cx="4881456" cy="5737287"/>
            <a:chOff x="491503" y="1879409"/>
            <a:chExt cx="4881456" cy="5737287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971F0E5C-9616-6C43-8CEA-660233AAEC4D}"/>
                </a:ext>
              </a:extLst>
            </p:cNvPr>
            <p:cNvSpPr txBox="1"/>
            <p:nvPr/>
          </p:nvSpPr>
          <p:spPr>
            <a:xfrm>
              <a:off x="491503" y="3092381"/>
              <a:ext cx="4881456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GT" sz="2400" dirty="0">
                  <a:latin typeface="Arial" panose="020B0604020202020204" pitchFamily="34" charset="0"/>
                  <a:cs typeface="Arial" panose="020B0604020202020204" pitchFamily="34" charset="0"/>
                </a:rPr>
                <a:t>El Reglamento para la Gestión Integral buscan evitar que la contaminación dañe los ecosistemas y las fuentes hídricas, mejorar el medio ambiente y la salud de los habitantes del territorio guatemalteco.</a:t>
              </a:r>
            </a:p>
            <a:p>
              <a:pPr algn="just"/>
              <a:endParaRPr lang="es-G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s-GT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En el 2022 el MARN dará asesoría técnica a las 340 municipalidad del país</a:t>
              </a:r>
              <a:r>
                <a:rPr lang="es-GT" sz="2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s-GT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B7370B72-BC40-244D-B49E-E27043F6B6B9}"/>
                </a:ext>
              </a:extLst>
            </p:cNvPr>
            <p:cNvSpPr txBox="1"/>
            <p:nvPr/>
          </p:nvSpPr>
          <p:spPr>
            <a:xfrm>
              <a:off x="491503" y="1879409"/>
              <a:ext cx="48557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GT" sz="3000" b="1" dirty="0">
                  <a:solidFill>
                    <a:srgbClr val="1488C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Gobiernos </a:t>
              </a:r>
              <a:endParaRPr lang="es-GT" sz="3000" dirty="0">
                <a:solidFill>
                  <a:srgbClr val="1488C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GT" sz="3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Locales</a:t>
              </a:r>
              <a:endParaRPr lang="es-GT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D9BD447-3B14-604A-8842-E3F315C39C48}"/>
              </a:ext>
            </a:extLst>
          </p:cNvPr>
          <p:cNvGrpSpPr/>
          <p:nvPr/>
        </p:nvGrpSpPr>
        <p:grpSpPr>
          <a:xfrm>
            <a:off x="9745579" y="-161386"/>
            <a:ext cx="2225842" cy="879650"/>
            <a:chOff x="9745579" y="-161386"/>
            <a:chExt cx="2225842" cy="879650"/>
          </a:xfrm>
        </p:grpSpPr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B9975681-04CC-7441-AB13-F3EB40B61790}"/>
                </a:ext>
              </a:extLst>
            </p:cNvPr>
            <p:cNvSpPr/>
            <p:nvPr/>
          </p:nvSpPr>
          <p:spPr>
            <a:xfrm>
              <a:off x="9745579" y="-161386"/>
              <a:ext cx="2225842" cy="8796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64A32557-2905-8E4A-A4AE-AB71412D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0903" y="72188"/>
              <a:ext cx="1975195" cy="593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173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3A25F22-BCAA-0942-9834-DC777ED038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097" y="-979478"/>
            <a:ext cx="12214097" cy="814049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17C650-25EE-664D-A5F8-8732B1E118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511" y="5979341"/>
            <a:ext cx="2162978" cy="473710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C3E81183-4517-8448-AA97-F2F89EB36B61}"/>
              </a:ext>
            </a:extLst>
          </p:cNvPr>
          <p:cNvGrpSpPr/>
          <p:nvPr/>
        </p:nvGrpSpPr>
        <p:grpSpPr>
          <a:xfrm>
            <a:off x="4757383" y="3021489"/>
            <a:ext cx="2677234" cy="815023"/>
            <a:chOff x="4757383" y="3021489"/>
            <a:chExt cx="2677234" cy="815023"/>
          </a:xfrm>
        </p:grpSpPr>
        <p:sp>
          <p:nvSpPr>
            <p:cNvPr id="19" name="Rectángulo redondeado 18">
              <a:extLst>
                <a:ext uri="{FF2B5EF4-FFF2-40B4-BE49-F238E27FC236}">
                  <a16:creationId xmlns:a16="http://schemas.microsoft.com/office/drawing/2014/main" id="{2B8D6335-8653-844D-A3D1-9F4E2144541B}"/>
                </a:ext>
              </a:extLst>
            </p:cNvPr>
            <p:cNvSpPr/>
            <p:nvPr/>
          </p:nvSpPr>
          <p:spPr>
            <a:xfrm>
              <a:off x="4757383" y="3021489"/>
              <a:ext cx="2677234" cy="81502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404FDBAA-82EF-704B-9E7F-A2312105E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6103" y="3090772"/>
              <a:ext cx="2339794" cy="702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1778727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</TotalTime>
  <Words>533</Words>
  <Application>Microsoft Office PowerPoint</Application>
  <PresentationFormat>Panorámica</PresentationFormat>
  <Paragraphs>48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6511</dc:creator>
  <cp:lastModifiedBy>SCSP Office 10</cp:lastModifiedBy>
  <cp:revision>135</cp:revision>
  <dcterms:created xsi:type="dcterms:W3CDTF">2021-10-28T14:11:33Z</dcterms:created>
  <dcterms:modified xsi:type="dcterms:W3CDTF">2022-01-17T17:09:42Z</dcterms:modified>
</cp:coreProperties>
</file>