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6" r:id="rId3"/>
    <p:sldId id="282" r:id="rId4"/>
    <p:sldId id="287" r:id="rId5"/>
    <p:sldId id="284" r:id="rId6"/>
    <p:sldId id="283" r:id="rId7"/>
    <p:sldId id="280" r:id="rId8"/>
    <p:sldId id="288" r:id="rId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A9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AF332B-F0A0-43FA-B378-9096C29F0807}" v="91" dt="2022-04-27T17:26:30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65" autoAdjust="0"/>
    <p:restoredTop sz="77074" autoAdjust="0"/>
  </p:normalViewPr>
  <p:slideViewPr>
    <p:cSldViewPr snapToGrid="0">
      <p:cViewPr varScale="1">
        <p:scale>
          <a:sx n="83" d="100"/>
          <a:sy n="83" d="100"/>
        </p:scale>
        <p:origin x="1888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08BEF-8892-43BC-B354-63E85A70870B}" type="datetimeFigureOut">
              <a:rPr lang="es-GT" smtClean="0"/>
              <a:t>27/04/22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E1D3B-182A-4DC6-A419-906AA84BE2E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37237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Situación: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ha registrado la disminución sostenida de casos y positividad a COVID-19 durante el mes de abril de 2022, donde se ha documentado un promedio de 532 casos diarios y 7.7% de positividad comparado con un promedio de casos diarios de 2,127 (positividad 20%) en el mes enero, 3,082 (positividad 25%) en el mes de febrero y 1,587 (positividad 16%) en el mes de marzo, del año 2022.</a:t>
            </a:r>
            <a:endParaRPr lang="es-G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E1D3B-182A-4DC6-A419-906AA84BE2EC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80149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algn="just"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Evidencia: 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ocupación de camas a nivel nacional ha evidenciado un comportamiento hacia la baja en su porcentaje de ocupación tanto para los pacientes severos como moderados reportando al 19 de abril. A esa fecha el porcentaje de ocupación en camas de cuidados intensivos reporta un 5% a nivel </a:t>
            </a:r>
            <a:r>
              <a:rPr lang="es-ES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nacional.</a:t>
            </a:r>
            <a:endParaRPr lang="es-GT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E1D3B-182A-4DC6-A419-906AA84BE2EC}" type="slidenum">
              <a:rPr lang="es-GT" smtClean="0"/>
              <a:t>3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6780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E1D3B-182A-4DC6-A419-906AA84BE2EC}" type="slidenum">
              <a:rPr lang="es-GT" smtClean="0"/>
              <a:t>6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88074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E1D3B-182A-4DC6-A419-906AA84BE2EC}" type="slidenum">
              <a:rPr lang="es-GT" smtClean="0"/>
              <a:t>7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24406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B10871-B2F8-780E-3C96-517542D5A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A28D1-34DC-4FC5-95EA-532CEAD3EA8E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6BB94D-1909-F88E-BE2F-6E3ACB24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F7556D-4300-ACA9-79D2-DB9A70CE7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355D8-5E90-4441-B651-081117AA315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021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A887F-C7E9-27BB-6738-FF28B09B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BA7BF-C05E-46D7-9BD7-8DEBC485572B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0D9798-C5EE-4370-7DF7-6102CB2BC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46F8ED-E3C6-DDD2-3FB7-CF1196A2F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FAD53-6297-4611-B0AA-CC519062C554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306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887FD6-CC7D-EAE7-B33C-BCE242686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9FE38-9E99-4FCA-AC45-993517A9F73E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4301C5-6B2C-2BEB-77E5-62C5942FA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8514C0-3658-0B91-7898-4986EB7AD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04941-8FFB-45E6-A4CA-D31E6707D8A5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136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F7C11643-8D92-15DC-2684-907EA6EE0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A7519-FCE6-4171-8FBD-895F5B9BE3F7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FCF5136A-2F5F-5F71-53DC-DEAE99181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B501C409-2A6A-1883-793F-82B54738F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1DC55-751D-4480-B477-864FFD705DC2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246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92ECA1C5-6842-1302-1A4F-5606BDBB1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36977-32C0-43C3-A773-C4B191794085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7350EE4A-F205-1A93-A0E6-A7C5D907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80653918-B5AF-F52F-8769-778F77B45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5DF5E1-311B-47F7-BB22-3749DF3F84D8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6983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F10E9FE2-5BFD-4567-09ED-CEA1BCB71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3EEAE-384A-4C9E-9758-880FEA314F06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457A78CA-AD78-5DC7-2F5E-C15F64467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FE18CBDE-28B5-A5D3-127D-C1CD8097E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ADEB7-EF88-4EFF-B205-5081899D030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162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1EEFDFB8-CE91-4F8A-B246-DAB2750BE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C2C78-96AF-4DF3-9C16-23EC8C7C6E13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F0FF396A-55E0-A51B-483B-918BFB48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AABE5883-94F1-1379-030B-5297B8C3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73CAB6-45C3-4D14-8546-C9EAE6ED6753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2635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B8DDE75A-FE78-AD59-D2F3-D267C94DE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C0197-8E59-41F7-B025-5FDF70C9722F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BF8F31E7-95A4-B055-D8E2-8FE0FF9A0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6A68E987-DA8F-4E50-9E8F-AA807031B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6B1A0A-0476-4F86-8411-AD77B92E93CA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01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23BFBBE1-4055-AE0B-3AE5-DD4F2458A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3C9C4-C477-46D4-938B-7D0D104407F2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5E1A8F74-D0A7-B399-E0F9-F253A3709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6DDE20B5-BDE0-9287-D61F-B4987EA7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5FA2C-3224-4B0D-AADC-E5DF410A9646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30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C38CCF-4F7D-ECA2-32CF-9FB962BCF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117A3-5A7C-47B4-AD09-AB19CCDF7711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48974D-2144-670C-3BD5-3214022B8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E0B7E2-7B1C-1E56-9AA4-B6EB31B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76A48A-F84B-49C8-BCB2-B132559C5781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5486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FCE2F4-674F-D554-8127-8E7F02049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18BB4-93CE-4AA7-B42F-196702BB2206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77C155-BA55-B829-8C8A-53AF8E47C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80A11B-57EE-210E-C7E1-215E215A8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29DF91-0EC5-4F0C-B402-1AD97F31F7DE}" type="slidenum">
              <a:rPr lang="en-US" altLang="en-US"/>
              <a:pPr/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698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67A1D202-01FD-DD4C-067B-40EABEA874F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título del patrón</a:t>
            </a:r>
            <a:endParaRPr lang="en-US" altLang="en-US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2E6ED2D8-C556-7981-09C4-1F55672F3A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Editar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  <a:endParaRPr lang="en-US" alt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79F70D-6843-01D6-A787-CA05E9094A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B07F9C-C6D4-491E-84EE-236A5D3B843A}" type="datetimeFigureOut">
              <a:rPr lang="en-US"/>
              <a:pPr>
                <a:defRPr/>
              </a:pPr>
              <a:t>4/27/22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CCD16C-3ABA-BE49-3456-A8D9EEFAF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348753-B7E8-7129-2911-2C833C9B3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19C9952-4F26-4E4F-88A5-0F1D4B36C20E}" type="slidenum">
              <a:rPr lang="en-US" altLang="en-US"/>
              <a:pPr/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F1EC417-E526-9519-9748-02E06C080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603CB4D-3C2A-4D1D-CBE8-83DA27CF0922}"/>
              </a:ext>
            </a:extLst>
          </p:cNvPr>
          <p:cNvSpPr txBox="1"/>
          <p:nvPr/>
        </p:nvSpPr>
        <p:spPr>
          <a:xfrm>
            <a:off x="5743574" y="1797005"/>
            <a:ext cx="5653768" cy="1876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1500" b="1" dirty="0">
                <a:solidFill>
                  <a:schemeClr val="bg1"/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MSPAS</a:t>
            </a:r>
            <a:endParaRPr lang="es-GT" sz="11500" b="1" dirty="0">
              <a:solidFill>
                <a:schemeClr val="bg1"/>
              </a:solidFill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1879CB6-04AD-961A-72AB-7F8BD60BC3DB}"/>
              </a:ext>
            </a:extLst>
          </p:cNvPr>
          <p:cNvSpPr txBox="1"/>
          <p:nvPr/>
        </p:nvSpPr>
        <p:spPr>
          <a:xfrm>
            <a:off x="5743574" y="3429000"/>
            <a:ext cx="5653768" cy="37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chemeClr val="bg1"/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Ministerio de Salud Pública y Asistencia Social</a:t>
            </a:r>
            <a:endParaRPr lang="es-GT" dirty="0">
              <a:solidFill>
                <a:schemeClr val="bg1"/>
              </a:solidFill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2" descr="Esto se sabe del ataque en la emergencia del Hospital Roosevelt">
            <a:extLst>
              <a:ext uri="{FF2B5EF4-FFF2-40B4-BE49-F238E27FC236}">
                <a16:creationId xmlns:a16="http://schemas.microsoft.com/office/drawing/2014/main" id="{CC66746A-E4FE-CE55-8D28-1432BAB963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GT" altLang="en-US"/>
          </a:p>
        </p:txBody>
      </p:sp>
      <p:sp>
        <p:nvSpPr>
          <p:cNvPr id="3078" name="AutoShape 8" descr="Hospital Roosevelt | Pandilleros matan a siete personas para rescatar a reo  – Prensa Libre">
            <a:extLst>
              <a:ext uri="{FF2B5EF4-FFF2-40B4-BE49-F238E27FC236}">
                <a16:creationId xmlns:a16="http://schemas.microsoft.com/office/drawing/2014/main" id="{C99789F8-C7D6-4E0C-FC1A-632DBB4054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GT" altLang="en-U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F9C6C7A-6C04-4034-AC31-53D3B6C17923}"/>
              </a:ext>
            </a:extLst>
          </p:cNvPr>
          <p:cNvSpPr txBox="1"/>
          <p:nvPr/>
        </p:nvSpPr>
        <p:spPr>
          <a:xfrm>
            <a:off x="2493202" y="1059076"/>
            <a:ext cx="6868941" cy="1163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Situación actual Indicador 1 y 3: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Disminución sostenida de casos y positividad a COVID-19 durante el mes de abril de 2022.</a:t>
            </a:r>
            <a:endParaRPr lang="es-GT" sz="2000" dirty="0">
              <a:solidFill>
                <a:schemeClr val="accent1">
                  <a:lumMod val="50000"/>
                </a:schemeClr>
              </a:solidFill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E0B4FD4-8A87-40FF-AF2C-8E40D28FA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28" y="2622762"/>
            <a:ext cx="8714015" cy="3411114"/>
          </a:xfrm>
          <a:prstGeom prst="rect">
            <a:avLst/>
          </a:prstGeom>
        </p:spPr>
      </p:pic>
      <p:sp>
        <p:nvSpPr>
          <p:cNvPr id="8" name="13 Rectángulo">
            <a:extLst>
              <a:ext uri="{FF2B5EF4-FFF2-40B4-BE49-F238E27FC236}">
                <a16:creationId xmlns:a16="http://schemas.microsoft.com/office/drawing/2014/main" id="{D4D97FB3-E300-B663-8496-B1B9FF8FC495}"/>
              </a:ext>
            </a:extLst>
          </p:cNvPr>
          <p:cNvSpPr/>
          <p:nvPr/>
        </p:nvSpPr>
        <p:spPr>
          <a:xfrm>
            <a:off x="2493202" y="545182"/>
            <a:ext cx="8714014" cy="402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Fase III: Apertura a la Nueva Normalidad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E65151B-60BF-9279-9033-8A157A4B5E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43" y="594837"/>
            <a:ext cx="1599795" cy="15997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2" descr="Esto se sabe del ataque en la emergencia del Hospital Roosevelt">
            <a:extLst>
              <a:ext uri="{FF2B5EF4-FFF2-40B4-BE49-F238E27FC236}">
                <a16:creationId xmlns:a16="http://schemas.microsoft.com/office/drawing/2014/main" id="{CC66746A-E4FE-CE55-8D28-1432BAB963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GT" altLang="en-US"/>
          </a:p>
        </p:txBody>
      </p:sp>
      <p:sp>
        <p:nvSpPr>
          <p:cNvPr id="3078" name="AutoShape 8" descr="Hospital Roosevelt | Pandilleros matan a siete personas para rescatar a reo  – Prensa Libre">
            <a:extLst>
              <a:ext uri="{FF2B5EF4-FFF2-40B4-BE49-F238E27FC236}">
                <a16:creationId xmlns:a16="http://schemas.microsoft.com/office/drawing/2014/main" id="{C99789F8-C7D6-4E0C-FC1A-632DBB4054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GT" alt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D0E8AB-A0E3-46E8-AD63-343F29BF29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8" t="15958" r="771"/>
          <a:stretch/>
        </p:blipFill>
        <p:spPr>
          <a:xfrm>
            <a:off x="460375" y="2157495"/>
            <a:ext cx="9099261" cy="3818511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F9C6C7A-6C04-4034-AC31-53D3B6C17923}"/>
              </a:ext>
            </a:extLst>
          </p:cNvPr>
          <p:cNvSpPr txBox="1"/>
          <p:nvPr/>
        </p:nvSpPr>
        <p:spPr>
          <a:xfrm>
            <a:off x="2493202" y="1013355"/>
            <a:ext cx="8816786" cy="834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Situación actual Indicador 4: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Ocupación nacional de Camas COVID-19: 5% </a:t>
            </a:r>
            <a:endParaRPr lang="es-GT" sz="2000" dirty="0">
              <a:solidFill>
                <a:schemeClr val="accent1">
                  <a:lumMod val="50000"/>
                </a:schemeClr>
              </a:solidFill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13 Rectángulo">
            <a:extLst>
              <a:ext uri="{FF2B5EF4-FFF2-40B4-BE49-F238E27FC236}">
                <a16:creationId xmlns:a16="http://schemas.microsoft.com/office/drawing/2014/main" id="{313D8B24-0EC9-EDC9-192C-33FDCDE93359}"/>
              </a:ext>
            </a:extLst>
          </p:cNvPr>
          <p:cNvSpPr/>
          <p:nvPr/>
        </p:nvSpPr>
        <p:spPr>
          <a:xfrm>
            <a:off x="2493202" y="545182"/>
            <a:ext cx="8714014" cy="402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Fase III: Apertura a la Nueva Normalidad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3B9C4CC-EA30-FC12-5062-1C5230F97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43" y="594837"/>
            <a:ext cx="1599795" cy="159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32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9EDDDF1-9B23-E37A-47E5-13F6F4106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28" y="1312538"/>
            <a:ext cx="2712358" cy="271235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6617B43-42FC-E312-D7F1-8BFCA3B4B069}"/>
              </a:ext>
            </a:extLst>
          </p:cNvPr>
          <p:cNvSpPr txBox="1"/>
          <p:nvPr/>
        </p:nvSpPr>
        <p:spPr>
          <a:xfrm>
            <a:off x="3685189" y="2573467"/>
            <a:ext cx="5143128" cy="2188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Aforos: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GT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Se elimina la restricción de ocupación de espacios de definida  por aforos de acuerdo al color de alerta sanitaria por COVID-19.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GT" sz="2000" b="1" dirty="0">
              <a:solidFill>
                <a:schemeClr val="accent1">
                  <a:lumMod val="50000"/>
                </a:schemeClr>
              </a:solidFill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13 Rectángulo">
            <a:extLst>
              <a:ext uri="{FF2B5EF4-FFF2-40B4-BE49-F238E27FC236}">
                <a16:creationId xmlns:a16="http://schemas.microsoft.com/office/drawing/2014/main" id="{91B4D08C-F9A6-B640-4DF7-F4806CB6201C}"/>
              </a:ext>
            </a:extLst>
          </p:cNvPr>
          <p:cNvSpPr/>
          <p:nvPr/>
        </p:nvSpPr>
        <p:spPr>
          <a:xfrm>
            <a:off x="3685188" y="1149340"/>
            <a:ext cx="8714014" cy="109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Fase III: Apertura a la Nueva Normalidad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Nuevas medidas</a:t>
            </a:r>
            <a:endParaRPr lang="es-GT" sz="2800" b="1" dirty="0">
              <a:solidFill>
                <a:schemeClr val="accent1">
                  <a:lumMod val="50000"/>
                </a:schemeClr>
              </a:solidFill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545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54B0EDB-A229-00BA-7D7D-4CF2546CC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28" y="1312494"/>
            <a:ext cx="2744982" cy="2744982"/>
          </a:xfrm>
          <a:prstGeom prst="rect">
            <a:avLst/>
          </a:prstGeom>
        </p:spPr>
      </p:pic>
      <p:sp>
        <p:nvSpPr>
          <p:cNvPr id="3076" name="AutoShape 2" descr="Esto se sabe del ataque en la emergencia del Hospital Roosevelt">
            <a:extLst>
              <a:ext uri="{FF2B5EF4-FFF2-40B4-BE49-F238E27FC236}">
                <a16:creationId xmlns:a16="http://schemas.microsoft.com/office/drawing/2014/main" id="{CC66746A-E4FE-CE55-8D28-1432BAB963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GT" altLang="en-US"/>
          </a:p>
        </p:txBody>
      </p:sp>
      <p:sp>
        <p:nvSpPr>
          <p:cNvPr id="3078" name="AutoShape 8" descr="Hospital Roosevelt | Pandilleros matan a siete personas para rescatar a reo  – Prensa Libre">
            <a:extLst>
              <a:ext uri="{FF2B5EF4-FFF2-40B4-BE49-F238E27FC236}">
                <a16:creationId xmlns:a16="http://schemas.microsoft.com/office/drawing/2014/main" id="{C99789F8-C7D6-4E0C-FC1A-632DBB4054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GT" altLang="en-U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F9C6C7A-6C04-4034-AC31-53D3B6C17923}"/>
              </a:ext>
            </a:extLst>
          </p:cNvPr>
          <p:cNvSpPr txBox="1"/>
          <p:nvPr/>
        </p:nvSpPr>
        <p:spPr>
          <a:xfrm>
            <a:off x="3685188" y="2515801"/>
            <a:ext cx="6861633" cy="1826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Distanciamiento físico/social: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1.5 metros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Espacios abiertos y cerrados</a:t>
            </a:r>
            <a:endParaRPr lang="es-ES" dirty="0">
              <a:solidFill>
                <a:schemeClr val="accent1">
                  <a:lumMod val="50000"/>
                </a:schemeClr>
              </a:solidFill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GT" sz="2400" b="1" dirty="0">
              <a:solidFill>
                <a:schemeClr val="accent1">
                  <a:lumMod val="50000"/>
                </a:schemeClr>
              </a:solidFill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13 Rectángulo">
            <a:extLst>
              <a:ext uri="{FF2B5EF4-FFF2-40B4-BE49-F238E27FC236}">
                <a16:creationId xmlns:a16="http://schemas.microsoft.com/office/drawing/2014/main" id="{88F7AD30-F1BA-6D55-D094-D9FB33B442D3}"/>
              </a:ext>
            </a:extLst>
          </p:cNvPr>
          <p:cNvSpPr/>
          <p:nvPr/>
        </p:nvSpPr>
        <p:spPr>
          <a:xfrm>
            <a:off x="3685188" y="1149340"/>
            <a:ext cx="8714014" cy="1090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Fase III: Apertura a la Nueva Normalidad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Nuevas medidas</a:t>
            </a:r>
            <a:endParaRPr lang="es-GT" sz="2800" b="1" dirty="0">
              <a:solidFill>
                <a:schemeClr val="accent1">
                  <a:lumMod val="50000"/>
                </a:schemeClr>
              </a:solidFill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568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0D79B4D-EB41-F874-4332-BE80C1FF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28" y="1312538"/>
            <a:ext cx="2712358" cy="2712358"/>
          </a:xfrm>
          <a:prstGeom prst="rect">
            <a:avLst/>
          </a:prstGeom>
        </p:spPr>
      </p:pic>
      <p:sp>
        <p:nvSpPr>
          <p:cNvPr id="3076" name="AutoShape 2" descr="Esto se sabe del ataque en la emergencia del Hospital Roosevelt">
            <a:extLst>
              <a:ext uri="{FF2B5EF4-FFF2-40B4-BE49-F238E27FC236}">
                <a16:creationId xmlns:a16="http://schemas.microsoft.com/office/drawing/2014/main" id="{CC66746A-E4FE-CE55-8D28-1432BAB963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GT" altLang="en-US"/>
          </a:p>
        </p:txBody>
      </p:sp>
      <p:sp>
        <p:nvSpPr>
          <p:cNvPr id="3078" name="AutoShape 8" descr="Hospital Roosevelt | Pandilleros matan a siete personas para rescatar a reo  – Prensa Libre">
            <a:extLst>
              <a:ext uri="{FF2B5EF4-FFF2-40B4-BE49-F238E27FC236}">
                <a16:creationId xmlns:a16="http://schemas.microsoft.com/office/drawing/2014/main" id="{C99789F8-C7D6-4E0C-FC1A-632DBB4054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GT" altLang="en-U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F9C6C7A-6C04-4034-AC31-53D3B6C17923}"/>
              </a:ext>
            </a:extLst>
          </p:cNvPr>
          <p:cNvSpPr txBox="1"/>
          <p:nvPr/>
        </p:nvSpPr>
        <p:spPr>
          <a:xfrm>
            <a:off x="3685188" y="2668717"/>
            <a:ext cx="6861633" cy="2558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Lavado y desinfección de manos: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Constantemente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Durante 20 segundos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Agua y jabón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lcohol al 70%</a:t>
            </a:r>
            <a:endParaRPr lang="es-ES" dirty="0">
              <a:solidFill>
                <a:schemeClr val="accent1">
                  <a:lumMod val="50000"/>
                </a:schemeClr>
              </a:solidFill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GT" sz="2400" b="1" dirty="0">
              <a:solidFill>
                <a:schemeClr val="accent1">
                  <a:lumMod val="50000"/>
                </a:schemeClr>
              </a:solidFill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13 Rectángulo">
            <a:extLst>
              <a:ext uri="{FF2B5EF4-FFF2-40B4-BE49-F238E27FC236}">
                <a16:creationId xmlns:a16="http://schemas.microsoft.com/office/drawing/2014/main" id="{EEF35727-36DD-EE0D-B8A8-D6EB827157B1}"/>
              </a:ext>
            </a:extLst>
          </p:cNvPr>
          <p:cNvSpPr/>
          <p:nvPr/>
        </p:nvSpPr>
        <p:spPr>
          <a:xfrm>
            <a:off x="3685188" y="1149340"/>
            <a:ext cx="8714014" cy="1090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Fase III: Apertura a la Nueva Normalidad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Nuevas medidas</a:t>
            </a:r>
            <a:endParaRPr lang="es-GT" sz="2800" b="1" dirty="0">
              <a:solidFill>
                <a:schemeClr val="accent1">
                  <a:lumMod val="50000"/>
                </a:schemeClr>
              </a:solidFill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054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2" descr="Esto se sabe del ataque en la emergencia del Hospital Roosevelt">
            <a:extLst>
              <a:ext uri="{FF2B5EF4-FFF2-40B4-BE49-F238E27FC236}">
                <a16:creationId xmlns:a16="http://schemas.microsoft.com/office/drawing/2014/main" id="{CC66746A-E4FE-CE55-8D28-1432BAB963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GT" altLang="en-US"/>
          </a:p>
        </p:txBody>
      </p:sp>
      <p:sp>
        <p:nvSpPr>
          <p:cNvPr id="3078" name="AutoShape 8" descr="Hospital Roosevelt | Pandilleros matan a siete personas para rescatar a reo  – Prensa Libre">
            <a:extLst>
              <a:ext uri="{FF2B5EF4-FFF2-40B4-BE49-F238E27FC236}">
                <a16:creationId xmlns:a16="http://schemas.microsoft.com/office/drawing/2014/main" id="{C99789F8-C7D6-4E0C-FC1A-632DBB4054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s-GT" altLang="en-U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F9C6C7A-6C04-4034-AC31-53D3B6C17923}"/>
              </a:ext>
            </a:extLst>
          </p:cNvPr>
          <p:cNvSpPr txBox="1"/>
          <p:nvPr/>
        </p:nvSpPr>
        <p:spPr>
          <a:xfrm>
            <a:off x="3685189" y="2573467"/>
            <a:ext cx="5476064" cy="1861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Uso de mascarilla: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Espacios cerrados para municipios en alerta naranja y amarillas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Espacios abiertos y cerrados para municipios en alerta roja</a:t>
            </a:r>
          </a:p>
        </p:txBody>
      </p:sp>
      <p:sp>
        <p:nvSpPr>
          <p:cNvPr id="8" name="13 Rectángulo">
            <a:extLst>
              <a:ext uri="{FF2B5EF4-FFF2-40B4-BE49-F238E27FC236}">
                <a16:creationId xmlns:a16="http://schemas.microsoft.com/office/drawing/2014/main" id="{26E8ACDC-40C6-0B29-C357-3497C680E53D}"/>
              </a:ext>
            </a:extLst>
          </p:cNvPr>
          <p:cNvSpPr/>
          <p:nvPr/>
        </p:nvSpPr>
        <p:spPr>
          <a:xfrm>
            <a:off x="3685188" y="1149340"/>
            <a:ext cx="8714014" cy="109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Fase III: Apertura a la Nueva Normalidad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Nuevas medidas</a:t>
            </a:r>
            <a:endParaRPr lang="es-GT" sz="2800" b="1" dirty="0">
              <a:solidFill>
                <a:schemeClr val="accent1">
                  <a:lumMod val="50000"/>
                </a:schemeClr>
              </a:solidFill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4EAA2C8-BD78-777E-A43E-91928DDE0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28" y="1312538"/>
            <a:ext cx="2712358" cy="271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07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obierno de Guatemala habilita plataforma digital para acceder a ubicación  de centros de vacunación, horarios y vacunas COVID-19 | Recursos para  Prensa - Gobierno de Guatemala">
            <a:extLst>
              <a:ext uri="{FF2B5EF4-FFF2-40B4-BE49-F238E27FC236}">
                <a16:creationId xmlns:a16="http://schemas.microsoft.com/office/drawing/2014/main" id="{6C909EBE-E835-4387-F3E3-313AB8610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3" r="659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034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313</Words>
  <Application>Microsoft Macintosh PowerPoint</Application>
  <PresentationFormat>Panorámica</PresentationFormat>
  <Paragraphs>35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Josue Elias Laj Cucul</cp:lastModifiedBy>
  <cp:revision>33</cp:revision>
  <dcterms:created xsi:type="dcterms:W3CDTF">2021-11-16T17:41:54Z</dcterms:created>
  <dcterms:modified xsi:type="dcterms:W3CDTF">2022-04-28T02:45:15Z</dcterms:modified>
</cp:coreProperties>
</file>